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257" r:id="rId5"/>
    <p:sldId id="329" r:id="rId6"/>
    <p:sldId id="259" r:id="rId7"/>
    <p:sldId id="328" r:id="rId8"/>
    <p:sldId id="330" r:id="rId9"/>
    <p:sldId id="332" r:id="rId10"/>
    <p:sldId id="331" r:id="rId11"/>
    <p:sldId id="339" r:id="rId12"/>
    <p:sldId id="337" r:id="rId13"/>
    <p:sldId id="338" r:id="rId14"/>
    <p:sldId id="333" r:id="rId15"/>
    <p:sldId id="346" r:id="rId16"/>
    <p:sldId id="260" r:id="rId17"/>
    <p:sldId id="261" r:id="rId18"/>
    <p:sldId id="262" r:id="rId19"/>
    <p:sldId id="340" r:id="rId20"/>
    <p:sldId id="345" r:id="rId21"/>
    <p:sldId id="344" r:id="rId22"/>
    <p:sldId id="263" r:id="rId23"/>
    <p:sldId id="341" r:id="rId24"/>
    <p:sldId id="343" r:id="rId25"/>
    <p:sldId id="342" r:id="rId26"/>
    <p:sldId id="32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ity Overall-Laib" initials="AO" lastIdx="2" clrIdx="0">
    <p:extLst>
      <p:ext uri="{19B8F6BF-5375-455C-9EA6-DF929625EA0E}">
        <p15:presenceInfo xmlns:p15="http://schemas.microsoft.com/office/powerpoint/2012/main" userId="bc07e668652b26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67030" autoAdjust="0"/>
  </p:normalViewPr>
  <p:slideViewPr>
    <p:cSldViewPr snapToGrid="0">
      <p:cViewPr varScale="1">
        <p:scale>
          <a:sx n="51" d="100"/>
          <a:sy n="51" d="100"/>
        </p:scale>
        <p:origin x="15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ED5E1-4A79-4607-B05E-066BA80387E1}" type="datetimeFigureOut">
              <a:rPr lang="en-US" smtClean="0"/>
              <a:t>6/18/2020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3422E6-57C4-472B-BB37-763E50B58060}" type="slidenum">
              <a:rPr lang="en-US" smtClean="0"/>
              <a:t>‹#›</a:t>
            </a:fld>
            <a:endParaRPr lang="en-US" dirty="0"/>
          </a:p>
        </p:txBody>
      </p:sp>
    </p:spTree>
    <p:extLst>
      <p:ext uri="{BB962C8B-B14F-4D97-AF65-F5344CB8AC3E}">
        <p14:creationId xmlns:p14="http://schemas.microsoft.com/office/powerpoint/2010/main" val="3968210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Look for </a:t>
            </a:r>
          </a:p>
          <a:p>
            <a:pPr marL="171450" indent="-171450">
              <a:buFontTx/>
              <a:buChar char="-"/>
            </a:pPr>
            <a:r>
              <a:rPr lang="en-US" dirty="0"/>
              <a:t>Have to care for yourself in order to care for others</a:t>
            </a:r>
          </a:p>
          <a:p>
            <a:pPr marL="171450" indent="-171450">
              <a:buFontTx/>
              <a:buChar char="-"/>
            </a:pPr>
            <a:r>
              <a:rPr lang="en-US" dirty="0"/>
              <a:t>You need to be okay before helping others</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013422E6-57C4-472B-BB37-763E50B58060}" type="slidenum">
              <a:rPr lang="en-US" smtClean="0"/>
              <a:t>2</a:t>
            </a:fld>
            <a:endParaRPr lang="en-US" dirty="0"/>
          </a:p>
        </p:txBody>
      </p:sp>
    </p:spTree>
    <p:extLst>
      <p:ext uri="{BB962C8B-B14F-4D97-AF65-F5344CB8AC3E}">
        <p14:creationId xmlns:p14="http://schemas.microsoft.com/office/powerpoint/2010/main" val="2959396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3422E6-57C4-472B-BB37-763E50B58060}" type="slidenum">
              <a:rPr lang="en-US" smtClean="0"/>
              <a:t>19</a:t>
            </a:fld>
            <a:endParaRPr lang="en-US" dirty="0"/>
          </a:p>
        </p:txBody>
      </p:sp>
    </p:spTree>
    <p:extLst>
      <p:ext uri="{BB962C8B-B14F-4D97-AF65-F5344CB8AC3E}">
        <p14:creationId xmlns:p14="http://schemas.microsoft.com/office/powerpoint/2010/main" val="1179643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Placeholder 2"/>
          <p:cNvSpPr>
            <a:spLocks noGrp="1" noRot="1" noChangeAspect="1"/>
          </p:cNvSpPr>
          <p:nvPr>
            <p:ph type="sldImg"/>
          </p:nvPr>
        </p:nvSpPr>
        <p:spPr bwMode="auto">
          <a:noFill/>
          <a:ln>
            <a:solidFill>
              <a:srgbClr val="000000"/>
            </a:solidFill>
            <a:miter lim="800000"/>
            <a:headEnd/>
            <a:tailEnd/>
          </a:ln>
        </p:spPr>
      </p:sp>
      <p:sp>
        <p:nvSpPr>
          <p:cNvPr id="97283"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79170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Stages of Burnout have been identified as:</a:t>
            </a:r>
          </a:p>
          <a:p>
            <a:r>
              <a:rPr lang="en-US" sz="1200" b="0" i="0" kern="1200" dirty="0">
                <a:solidFill>
                  <a:schemeClr val="tx1"/>
                </a:solidFill>
                <a:effectLst/>
                <a:latin typeface="+mn-lt"/>
                <a:ea typeface="+mn-ea"/>
                <a:cs typeface="+mn-cs"/>
              </a:rPr>
              <a:t>enthusiasm</a:t>
            </a:r>
          </a:p>
          <a:p>
            <a:r>
              <a:rPr lang="en-US" sz="1200" b="0" i="0" kern="1200" dirty="0">
                <a:solidFill>
                  <a:schemeClr val="tx1"/>
                </a:solidFill>
                <a:effectLst/>
                <a:latin typeface="+mn-lt"/>
                <a:ea typeface="+mn-ea"/>
                <a:cs typeface="+mn-cs"/>
              </a:rPr>
              <a:t>stagnation</a:t>
            </a:r>
          </a:p>
          <a:p>
            <a:r>
              <a:rPr lang="en-US" sz="1200" b="0" i="0" kern="1200" dirty="0">
                <a:solidFill>
                  <a:schemeClr val="tx1"/>
                </a:solidFill>
                <a:effectLst/>
                <a:latin typeface="+mn-lt"/>
                <a:ea typeface="+mn-ea"/>
                <a:cs typeface="+mn-cs"/>
              </a:rPr>
              <a:t>frustration</a:t>
            </a:r>
          </a:p>
          <a:p>
            <a:r>
              <a:rPr lang="en-US" sz="1200" b="0" i="0" kern="1200" dirty="0">
                <a:solidFill>
                  <a:schemeClr val="tx1"/>
                </a:solidFill>
                <a:effectLst/>
                <a:latin typeface="+mn-lt"/>
                <a:ea typeface="+mn-ea"/>
                <a:cs typeface="+mn-cs"/>
              </a:rPr>
              <a:t>apathy</a:t>
            </a:r>
          </a:p>
          <a:p>
            <a:endParaRPr lang="en-US" dirty="0"/>
          </a:p>
        </p:txBody>
      </p:sp>
      <p:sp>
        <p:nvSpPr>
          <p:cNvPr id="4" name="Slide Number Placeholder 3"/>
          <p:cNvSpPr>
            <a:spLocks noGrp="1"/>
          </p:cNvSpPr>
          <p:nvPr>
            <p:ph type="sldNum" sz="quarter" idx="5"/>
          </p:nvPr>
        </p:nvSpPr>
        <p:spPr/>
        <p:txBody>
          <a:bodyPr/>
          <a:lstStyle/>
          <a:p>
            <a:fld id="{013422E6-57C4-472B-BB37-763E50B58060}" type="slidenum">
              <a:rPr lang="en-US" smtClean="0"/>
              <a:t>5</a:t>
            </a:fld>
            <a:endParaRPr lang="en-US" dirty="0"/>
          </a:p>
        </p:txBody>
      </p:sp>
    </p:spTree>
    <p:extLst>
      <p:ext uri="{BB962C8B-B14F-4D97-AF65-F5344CB8AC3E}">
        <p14:creationId xmlns:p14="http://schemas.microsoft.com/office/powerpoint/2010/main" val="148873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me:  Definition of potentiate</a:t>
            </a:r>
          </a:p>
          <a:p>
            <a:r>
              <a:rPr lang="en-US" dirty="0"/>
              <a:t>transitive verb</a:t>
            </a:r>
          </a:p>
          <a:p>
            <a:endParaRPr lang="en-US" dirty="0"/>
          </a:p>
          <a:p>
            <a:r>
              <a:rPr lang="en-US" dirty="0"/>
              <a:t>: to make effective or active or more effective or more active</a:t>
            </a:r>
          </a:p>
        </p:txBody>
      </p:sp>
      <p:sp>
        <p:nvSpPr>
          <p:cNvPr id="4" name="Slide Number Placeholder 3"/>
          <p:cNvSpPr>
            <a:spLocks noGrp="1"/>
          </p:cNvSpPr>
          <p:nvPr>
            <p:ph type="sldNum" sz="quarter" idx="5"/>
          </p:nvPr>
        </p:nvSpPr>
        <p:spPr/>
        <p:txBody>
          <a:bodyPr/>
          <a:lstStyle/>
          <a:p>
            <a:fld id="{013422E6-57C4-472B-BB37-763E50B58060}" type="slidenum">
              <a:rPr lang="en-US" smtClean="0"/>
              <a:t>6</a:t>
            </a:fld>
            <a:endParaRPr lang="en-US" dirty="0"/>
          </a:p>
        </p:txBody>
      </p:sp>
    </p:spTree>
    <p:extLst>
      <p:ext uri="{BB962C8B-B14F-4D97-AF65-F5344CB8AC3E}">
        <p14:creationId xmlns:p14="http://schemas.microsoft.com/office/powerpoint/2010/main" val="1452835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take time off? More than just a few hours here and there? </a:t>
            </a:r>
          </a:p>
        </p:txBody>
      </p:sp>
      <p:sp>
        <p:nvSpPr>
          <p:cNvPr id="4" name="Slide Number Placeholder 3"/>
          <p:cNvSpPr>
            <a:spLocks noGrp="1"/>
          </p:cNvSpPr>
          <p:nvPr>
            <p:ph type="sldNum" sz="quarter" idx="5"/>
          </p:nvPr>
        </p:nvSpPr>
        <p:spPr/>
        <p:txBody>
          <a:bodyPr/>
          <a:lstStyle/>
          <a:p>
            <a:fld id="{013422E6-57C4-472B-BB37-763E50B58060}" type="slidenum">
              <a:rPr lang="en-US" smtClean="0"/>
              <a:t>7</a:t>
            </a:fld>
            <a:endParaRPr lang="en-US" dirty="0"/>
          </a:p>
        </p:txBody>
      </p:sp>
    </p:spTree>
    <p:extLst>
      <p:ext uri="{BB962C8B-B14F-4D97-AF65-F5344CB8AC3E}">
        <p14:creationId xmlns:p14="http://schemas.microsoft.com/office/powerpoint/2010/main" val="65308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me: originally said “Develop interests outside of medicine.”</a:t>
            </a:r>
          </a:p>
          <a:p>
            <a:endParaRPr lang="en-US" dirty="0"/>
          </a:p>
        </p:txBody>
      </p:sp>
      <p:sp>
        <p:nvSpPr>
          <p:cNvPr id="4" name="Slide Number Placeholder 3"/>
          <p:cNvSpPr>
            <a:spLocks noGrp="1"/>
          </p:cNvSpPr>
          <p:nvPr>
            <p:ph type="sldNum" sz="quarter" idx="5"/>
          </p:nvPr>
        </p:nvSpPr>
        <p:spPr/>
        <p:txBody>
          <a:bodyPr/>
          <a:lstStyle/>
          <a:p>
            <a:fld id="{013422E6-57C4-472B-BB37-763E50B58060}" type="slidenum">
              <a:rPr lang="en-US" smtClean="0"/>
              <a:t>8</a:t>
            </a:fld>
            <a:endParaRPr lang="en-US" dirty="0"/>
          </a:p>
        </p:txBody>
      </p:sp>
    </p:spTree>
    <p:extLst>
      <p:ext uri="{BB962C8B-B14F-4D97-AF65-F5344CB8AC3E}">
        <p14:creationId xmlns:p14="http://schemas.microsoft.com/office/powerpoint/2010/main" val="560330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do?</a:t>
            </a:r>
          </a:p>
        </p:txBody>
      </p:sp>
      <p:sp>
        <p:nvSpPr>
          <p:cNvPr id="4" name="Slide Number Placeholder 3"/>
          <p:cNvSpPr>
            <a:spLocks noGrp="1"/>
          </p:cNvSpPr>
          <p:nvPr>
            <p:ph type="sldNum" sz="quarter" idx="5"/>
          </p:nvPr>
        </p:nvSpPr>
        <p:spPr/>
        <p:txBody>
          <a:bodyPr/>
          <a:lstStyle/>
          <a:p>
            <a:fld id="{013422E6-57C4-472B-BB37-763E50B58060}" type="slidenum">
              <a:rPr lang="en-US" smtClean="0"/>
              <a:t>9</a:t>
            </a:fld>
            <a:endParaRPr lang="en-US" dirty="0"/>
          </a:p>
        </p:txBody>
      </p:sp>
    </p:spTree>
    <p:extLst>
      <p:ext uri="{BB962C8B-B14F-4D97-AF65-F5344CB8AC3E}">
        <p14:creationId xmlns:p14="http://schemas.microsoft.com/office/powerpoint/2010/main" val="2813207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3422E6-57C4-472B-BB37-763E50B58060}" type="slidenum">
              <a:rPr lang="en-US" smtClean="0"/>
              <a:t>10</a:t>
            </a:fld>
            <a:endParaRPr lang="en-US" dirty="0"/>
          </a:p>
        </p:txBody>
      </p:sp>
    </p:spTree>
    <p:extLst>
      <p:ext uri="{BB962C8B-B14F-4D97-AF65-F5344CB8AC3E}">
        <p14:creationId xmlns:p14="http://schemas.microsoft.com/office/powerpoint/2010/main" val="1379293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INTERVENTIONS</a:t>
            </a:r>
          </a:p>
          <a:p>
            <a:r>
              <a:rPr lang="en-US" sz="1200" b="0" i="0" kern="1200" dirty="0">
                <a:solidFill>
                  <a:schemeClr val="tx1"/>
                </a:solidFill>
                <a:effectLst/>
                <a:latin typeface="+mn-lt"/>
                <a:ea typeface="+mn-ea"/>
                <a:cs typeface="+mn-cs"/>
              </a:rPr>
              <a:t>•Self-recognition/acceptance of a problem</a:t>
            </a:r>
          </a:p>
          <a:p>
            <a:r>
              <a:rPr lang="en-US" sz="1200" b="0" i="0" kern="1200" dirty="0">
                <a:solidFill>
                  <a:schemeClr val="tx1"/>
                </a:solidFill>
                <a:effectLst/>
                <a:latin typeface="+mn-lt"/>
                <a:ea typeface="+mn-ea"/>
                <a:cs typeface="+mn-cs"/>
              </a:rPr>
              <a:t>•Establish ongoing supervision and support</a:t>
            </a:r>
          </a:p>
          <a:p>
            <a:r>
              <a:rPr lang="en-US" sz="1200" b="0" i="0" kern="1200" dirty="0">
                <a:solidFill>
                  <a:schemeClr val="tx1"/>
                </a:solidFill>
                <a:effectLst/>
                <a:latin typeface="+mn-lt"/>
                <a:ea typeface="+mn-ea"/>
                <a:cs typeface="+mn-cs"/>
              </a:rPr>
              <a:t>•Identify techniques to help you “leave your work at work”</a:t>
            </a:r>
          </a:p>
          <a:p>
            <a:r>
              <a:rPr lang="en-US" sz="1200" b="0" i="0" kern="1200" dirty="0">
                <a:solidFill>
                  <a:schemeClr val="tx1"/>
                </a:solidFill>
                <a:effectLst/>
                <a:latin typeface="+mn-lt"/>
                <a:ea typeface="+mn-ea"/>
                <a:cs typeface="+mn-cs"/>
              </a:rPr>
              <a:t>•Identify community support groups </a:t>
            </a:r>
          </a:p>
          <a:p>
            <a:r>
              <a:rPr lang="en-US" sz="1200" b="0" i="0" kern="1200" dirty="0">
                <a:solidFill>
                  <a:schemeClr val="tx1"/>
                </a:solidFill>
                <a:effectLst/>
                <a:latin typeface="+mn-lt"/>
                <a:ea typeface="+mn-ea"/>
                <a:cs typeface="+mn-cs"/>
              </a:rPr>
              <a:t>•Identify mental health counseling services</a:t>
            </a:r>
          </a:p>
          <a:p>
            <a:r>
              <a:rPr lang="en-US" sz="1200" b="0" i="0" kern="1200" dirty="0">
                <a:solidFill>
                  <a:schemeClr val="tx1"/>
                </a:solidFill>
                <a:effectLst/>
                <a:latin typeface="+mn-lt"/>
                <a:ea typeface="+mn-ea"/>
                <a:cs typeface="+mn-cs"/>
              </a:rPr>
              <a:t>•Studies have also shown that a positive attitude toward life such as a sense of humor and a feeling gratitude ranked high in being helpful •Additionally, support, supervision, balancing work and private life, relaxation techniques, and vacation time have been useful</a:t>
            </a:r>
          </a:p>
          <a:p>
            <a:endParaRPr lang="en-US" sz="1200" b="0" i="0" kern="1200" dirty="0">
              <a:solidFill>
                <a:schemeClr val="tx1"/>
              </a:solidFill>
              <a:effectLst/>
              <a:latin typeface="+mn-lt"/>
              <a:ea typeface="+mn-ea"/>
              <a:cs typeface="+mn-cs"/>
            </a:endParaRPr>
          </a:p>
          <a:p>
            <a:r>
              <a:rPr lang="en-US" dirty="0"/>
              <a:t>Source: </a:t>
            </a:r>
            <a:r>
              <a:rPr lang="en-US" sz="1200" b="0" i="0" kern="1200" dirty="0">
                <a:solidFill>
                  <a:schemeClr val="tx1"/>
                </a:solidFill>
                <a:effectLst/>
                <a:latin typeface="+mn-lt"/>
                <a:ea typeface="+mn-ea"/>
                <a:cs typeface="+mn-cs"/>
              </a:rPr>
              <a:t>PRESERVING THE SANITY OF YOUR LTCOP AMIDST CHALLENGES</a:t>
            </a:r>
          </a:p>
          <a:p>
            <a:r>
              <a:rPr lang="en-US" sz="1200" b="0" i="0" kern="1200" dirty="0">
                <a:solidFill>
                  <a:schemeClr val="tx1"/>
                </a:solidFill>
                <a:effectLst/>
                <a:latin typeface="+mn-lt"/>
                <a:ea typeface="+mn-ea"/>
                <a:cs typeface="+mn-cs"/>
              </a:rPr>
              <a:t>April 10, 2014</a:t>
            </a:r>
          </a:p>
          <a:p>
            <a:r>
              <a:rPr lang="en-US" sz="1200" b="0" i="0" kern="1200" dirty="0">
                <a:solidFill>
                  <a:schemeClr val="tx1"/>
                </a:solidFill>
                <a:effectLst/>
                <a:latin typeface="+mn-lt"/>
                <a:ea typeface="+mn-ea"/>
                <a:cs typeface="+mn-cs"/>
              </a:rPr>
              <a:t>San Diego, CA</a:t>
            </a:r>
          </a:p>
          <a:p>
            <a:r>
              <a:rPr lang="en-US" sz="1200" b="0" i="0" kern="1200" dirty="0">
                <a:solidFill>
                  <a:schemeClr val="tx1"/>
                </a:solidFill>
                <a:effectLst/>
                <a:latin typeface="+mn-lt"/>
                <a:ea typeface="+mn-ea"/>
                <a:cs typeface="+mn-cs"/>
              </a:rPr>
              <a:t>FORREST HONG, LCSW, C-ASWCM</a:t>
            </a:r>
          </a:p>
          <a:p>
            <a:r>
              <a:rPr lang="en-US" sz="1200" b="0" i="0" kern="1200" dirty="0">
                <a:solidFill>
                  <a:schemeClr val="tx1"/>
                </a:solidFill>
                <a:effectLst/>
                <a:latin typeface="+mn-lt"/>
                <a:ea typeface="+mn-ea"/>
                <a:cs typeface="+mn-cs"/>
              </a:rPr>
              <a:t>VICE PRESIDENTMIFORCARE, INC</a:t>
            </a:r>
            <a:endParaRPr lang="en-US" dirty="0"/>
          </a:p>
        </p:txBody>
      </p:sp>
      <p:sp>
        <p:nvSpPr>
          <p:cNvPr id="4" name="Slide Number Placeholder 3"/>
          <p:cNvSpPr>
            <a:spLocks noGrp="1"/>
          </p:cNvSpPr>
          <p:nvPr>
            <p:ph type="sldNum" sz="quarter" idx="5"/>
          </p:nvPr>
        </p:nvSpPr>
        <p:spPr/>
        <p:txBody>
          <a:bodyPr/>
          <a:lstStyle/>
          <a:p>
            <a:fld id="{013422E6-57C4-472B-BB37-763E50B58060}" type="slidenum">
              <a:rPr lang="en-US" smtClean="0"/>
              <a:t>11</a:t>
            </a:fld>
            <a:endParaRPr lang="en-US" dirty="0"/>
          </a:p>
        </p:txBody>
      </p:sp>
    </p:spTree>
    <p:extLst>
      <p:ext uri="{BB962C8B-B14F-4D97-AF65-F5344CB8AC3E}">
        <p14:creationId xmlns:p14="http://schemas.microsoft.com/office/powerpoint/2010/main" val="4173048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012266-F999-4DEF-BAD3-9AEA611E25C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1963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914400" y="339883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1469716-BACD-4997-B5DF-D995F6728735}" type="datetime2">
              <a:rPr lang="en-US"/>
              <a:pPr>
                <a:defRPr/>
              </a:pPr>
              <a:t>Thursday, June 18,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9A52BEF-7088-4A79-8954-7E0F8B8F553A}" type="slidenum">
              <a:rPr lang="en-US"/>
              <a:pPr>
                <a:defRPr/>
              </a:pPr>
              <a:t>‹#›</a:t>
            </a:fld>
            <a:endParaRPr lang="en-US" dirty="0"/>
          </a:p>
        </p:txBody>
      </p:sp>
    </p:spTree>
    <p:extLst>
      <p:ext uri="{BB962C8B-B14F-4D97-AF65-F5344CB8AC3E}">
        <p14:creationId xmlns:p14="http://schemas.microsoft.com/office/powerpoint/2010/main" val="164970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1A6A56-AAA0-4F32-A6D3-D9F88E3DC241}" type="datetime2">
              <a:rPr lang="en-US"/>
              <a:pPr>
                <a:defRPr/>
              </a:pPr>
              <a:t>Thursday, June 18,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682324-9A48-4BF9-BE51-345E2E0967C2}" type="slidenum">
              <a:rPr lang="en-US"/>
              <a:pPr>
                <a:defRPr/>
              </a:pPr>
              <a:t>‹#›</a:t>
            </a:fld>
            <a:endParaRPr lang="en-US" dirty="0"/>
          </a:p>
        </p:txBody>
      </p:sp>
    </p:spTree>
    <p:extLst>
      <p:ext uri="{BB962C8B-B14F-4D97-AF65-F5344CB8AC3E}">
        <p14:creationId xmlns:p14="http://schemas.microsoft.com/office/powerpoint/2010/main" val="2881133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884B369-0B34-497C-B092-9551C78B231A}" type="datetime2">
              <a:rPr lang="en-US"/>
              <a:pPr>
                <a:defRPr/>
              </a:pPr>
              <a:t>Thursday, June 18,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12DFCAB-8A42-4001-933B-11ADD0D367F5}" type="slidenum">
              <a:rPr lang="en-US"/>
              <a:pPr>
                <a:defRPr/>
              </a:pPr>
              <a:t>‹#›</a:t>
            </a:fld>
            <a:endParaRPr lang="en-US" dirty="0"/>
          </a:p>
        </p:txBody>
      </p:sp>
    </p:spTree>
    <p:extLst>
      <p:ext uri="{BB962C8B-B14F-4D97-AF65-F5344CB8AC3E}">
        <p14:creationId xmlns:p14="http://schemas.microsoft.com/office/powerpoint/2010/main" val="67138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29DD02A-869B-49DC-A22D-D8AD133B3D26}" type="datetime2">
              <a:rPr lang="en-US"/>
              <a:pPr>
                <a:defRPr/>
              </a:pPr>
              <a:t>Thursday, June 18, 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2F736A6-7933-452F-A48D-58A64503FD06}" type="slidenum">
              <a:rPr lang="en-US"/>
              <a:pPr>
                <a:defRPr/>
              </a:pPr>
              <a:t>‹#›</a:t>
            </a:fld>
            <a:endParaRPr lang="en-US" dirty="0"/>
          </a:p>
        </p:txBody>
      </p:sp>
    </p:spTree>
    <p:extLst>
      <p:ext uri="{BB962C8B-B14F-4D97-AF65-F5344CB8AC3E}">
        <p14:creationId xmlns:p14="http://schemas.microsoft.com/office/powerpoint/2010/main" val="177109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975784" y="4598989"/>
            <a:ext cx="104648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2362201"/>
            <a:ext cx="103632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0CAABB5-F409-4AA7-B9A1-E12BDA1E0917}" type="datetime2">
              <a:rPr lang="en-US"/>
              <a:pPr>
                <a:defRPr/>
              </a:pPr>
              <a:t>Thursday, June 18,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3344AC1-1564-4F1A-BBCC-D28EE0E013B5}" type="slidenum">
              <a:rPr lang="en-US"/>
              <a:pPr>
                <a:defRPr/>
              </a:pPr>
              <a:t>‹#›</a:t>
            </a:fld>
            <a:endParaRPr lang="en-US" dirty="0"/>
          </a:p>
        </p:txBody>
      </p:sp>
    </p:spTree>
    <p:extLst>
      <p:ext uri="{BB962C8B-B14F-4D97-AF65-F5344CB8AC3E}">
        <p14:creationId xmlns:p14="http://schemas.microsoft.com/office/powerpoint/2010/main" val="34732865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5471D90-27FD-4468-B60C-1749DAF7B999}" type="datetime2">
              <a:rPr lang="en-US"/>
              <a:pPr>
                <a:defRPr/>
              </a:pPr>
              <a:t>Thursday, June 18,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016C814-40BC-46D0-A8C3-9D2318B2B413}" type="slidenum">
              <a:rPr lang="en-US"/>
              <a:pPr>
                <a:defRPr/>
              </a:pPr>
              <a:t>‹#›</a:t>
            </a:fld>
            <a:endParaRPr lang="en-US" dirty="0"/>
          </a:p>
        </p:txBody>
      </p:sp>
    </p:spTree>
    <p:extLst>
      <p:ext uri="{BB962C8B-B14F-4D97-AF65-F5344CB8AC3E}">
        <p14:creationId xmlns:p14="http://schemas.microsoft.com/office/powerpoint/2010/main" val="3040051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3742796" y="4045480"/>
            <a:ext cx="470852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4AE6E7C8-38E0-45EB-B7DF-AA978E3A7A34}" type="datetime2">
              <a:rPr lang="en-US"/>
              <a:pPr>
                <a:defRPr/>
              </a:pPr>
              <a:t>Thursday, June 18, 2020</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9D9696A2-6431-4F90-98CE-77071C1F3F0E}" type="slidenum">
              <a:rPr lang="en-US"/>
              <a:pPr>
                <a:defRPr/>
              </a:pPr>
              <a:t>‹#›</a:t>
            </a:fld>
            <a:endParaRPr lang="en-US" dirty="0"/>
          </a:p>
        </p:txBody>
      </p:sp>
    </p:spTree>
    <p:extLst>
      <p:ext uri="{BB962C8B-B14F-4D97-AF65-F5344CB8AC3E}">
        <p14:creationId xmlns:p14="http://schemas.microsoft.com/office/powerpoint/2010/main" val="10873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451B331-4B49-45CE-85D0-743E7C76037B}" type="datetime2">
              <a:rPr lang="en-US"/>
              <a:pPr>
                <a:defRPr/>
              </a:pPr>
              <a:t>Thursday, June 18, 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0A68755-545F-4F52-BB8D-34A06755936A}" type="slidenum">
              <a:rPr lang="en-US"/>
              <a:pPr>
                <a:defRPr/>
              </a:pPr>
              <a:t>‹#›</a:t>
            </a:fld>
            <a:endParaRPr lang="en-US" dirty="0"/>
          </a:p>
        </p:txBody>
      </p:sp>
    </p:spTree>
    <p:extLst>
      <p:ext uri="{BB962C8B-B14F-4D97-AF65-F5344CB8AC3E}">
        <p14:creationId xmlns:p14="http://schemas.microsoft.com/office/powerpoint/2010/main" val="2743027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2B63F26-93A0-4296-B3C7-B0D157FD43C4}" type="datetime2">
              <a:rPr lang="en-US"/>
              <a:pPr>
                <a:defRPr/>
              </a:pPr>
              <a:t>Thursday, June 18, 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3F0D1F7-246E-4B4D-915D-7BBAF2DD17BC}" type="slidenum">
              <a:rPr lang="en-US"/>
              <a:pPr>
                <a:defRPr/>
              </a:pPr>
              <a:t>‹#›</a:t>
            </a:fld>
            <a:endParaRPr lang="en-US" dirty="0"/>
          </a:p>
        </p:txBody>
      </p:sp>
    </p:spTree>
    <p:extLst>
      <p:ext uri="{BB962C8B-B14F-4D97-AF65-F5344CB8AC3E}">
        <p14:creationId xmlns:p14="http://schemas.microsoft.com/office/powerpoint/2010/main" val="328270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911754" y="3580343"/>
            <a:ext cx="5578475"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15B2775-05E4-4758-B848-621D0714D905}" type="datetime2">
              <a:rPr lang="en-US"/>
              <a:pPr>
                <a:defRPr/>
              </a:pPr>
              <a:t>Thursday, June 18, 2020</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132BACCF-070E-40F2-9168-7145DBCA1418}" type="slidenum">
              <a:rPr lang="en-US"/>
              <a:pPr>
                <a:defRPr/>
              </a:pPr>
              <a:t>‹#›</a:t>
            </a:fld>
            <a:endParaRPr lang="en-US" dirty="0"/>
          </a:p>
        </p:txBody>
      </p:sp>
    </p:spTree>
    <p:extLst>
      <p:ext uri="{BB962C8B-B14F-4D97-AF65-F5344CB8AC3E}">
        <p14:creationId xmlns:p14="http://schemas.microsoft.com/office/powerpoint/2010/main" val="30529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C7FE78-8E03-4852-ABAB-32A73E9CF35A}" type="datetime2">
              <a:rPr lang="en-US"/>
              <a:pPr>
                <a:defRPr/>
              </a:pPr>
              <a:t>Thursday, June 18, 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222077C-E156-4610-86C6-FFDCFBB3FB21}" type="slidenum">
              <a:rPr lang="en-US"/>
              <a:pPr>
                <a:defRPr/>
              </a:pPr>
              <a:t>‹#›</a:t>
            </a:fld>
            <a:endParaRPr lang="en-US" dirty="0"/>
          </a:p>
        </p:txBody>
      </p:sp>
    </p:spTree>
    <p:extLst>
      <p:ext uri="{BB962C8B-B14F-4D97-AF65-F5344CB8AC3E}">
        <p14:creationId xmlns:p14="http://schemas.microsoft.com/office/powerpoint/2010/main" val="378499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p:cNvSpPr>
            <a:spLocks noGrp="1"/>
          </p:cNvSpPr>
          <p:nvPr>
            <p:ph type="body" idx="1"/>
          </p:nvPr>
        </p:nvSpPr>
        <p:spPr bwMode="auto">
          <a:xfrm>
            <a:off x="609600" y="1600200"/>
            <a:ext cx="109728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1"/>
            <a:ext cx="12192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4" name="Date Placeholder 3"/>
          <p:cNvSpPr>
            <a:spLocks noGrp="1"/>
          </p:cNvSpPr>
          <p:nvPr>
            <p:ph type="dt" sz="half" idx="2"/>
          </p:nvPr>
        </p:nvSpPr>
        <p:spPr>
          <a:xfrm>
            <a:off x="609600" y="19051"/>
            <a:ext cx="3860800" cy="328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ea typeface="+mn-ea"/>
                <a:cs typeface="+mn-cs"/>
              </a:defRPr>
            </a:lvl1pPr>
          </a:lstStyle>
          <a:p>
            <a:pPr>
              <a:defRPr/>
            </a:pPr>
            <a:fld id="{211C0565-A44B-44E0-A887-C2ADE0B54789}" type="datetime2">
              <a:rPr lang="en-US"/>
              <a:pPr>
                <a:defRPr/>
              </a:pPr>
              <a:t>Thursday, June 18, 2020</a:t>
            </a:fld>
            <a:endParaRPr lang="en-US" dirty="0"/>
          </a:p>
        </p:txBody>
      </p:sp>
      <p:sp>
        <p:nvSpPr>
          <p:cNvPr id="5" name="Footer Placeholder 4"/>
          <p:cNvSpPr>
            <a:spLocks noGrp="1"/>
          </p:cNvSpPr>
          <p:nvPr>
            <p:ph type="ftr" sz="quarter" idx="3"/>
          </p:nvPr>
        </p:nvSpPr>
        <p:spPr>
          <a:xfrm>
            <a:off x="4572000" y="19051"/>
            <a:ext cx="5486400" cy="328613"/>
          </a:xfrm>
          <a:prstGeom prst="rect">
            <a:avLst/>
          </a:prstGeom>
        </p:spPr>
        <p:txBody>
          <a:bodyPr vert="horz" lIns="91440" tIns="45720" rIns="91440" bIns="45720" rtlCol="0" anchor="ctr"/>
          <a:lstStyle>
            <a:lvl1pPr algn="r" fontAlgn="auto">
              <a:spcBef>
                <a:spcPts val="0"/>
              </a:spcBef>
              <a:spcAft>
                <a:spcPts val="0"/>
              </a:spcAft>
              <a:defRPr sz="1200" dirty="0">
                <a:solidFill>
                  <a:srgbClr val="FFFFFF"/>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10160000" y="19051"/>
            <a:ext cx="1422400" cy="328613"/>
          </a:xfrm>
          <a:prstGeom prst="rect">
            <a:avLst/>
          </a:prstGeom>
        </p:spPr>
        <p:txBody>
          <a:bodyPr vert="horz" lIns="91440" tIns="45720" rIns="91440" bIns="45720" rtlCol="0" anchor="ctr"/>
          <a:lstStyle>
            <a:lvl1pPr algn="l" fontAlgn="auto">
              <a:spcBef>
                <a:spcPts val="0"/>
              </a:spcBef>
              <a:spcAft>
                <a:spcPts val="0"/>
              </a:spcAft>
              <a:defRPr sz="1400" b="1" smtClean="0">
                <a:solidFill>
                  <a:srgbClr val="FFFFFF"/>
                </a:solidFill>
                <a:latin typeface="+mn-lt"/>
                <a:ea typeface="+mn-ea"/>
                <a:cs typeface="+mn-cs"/>
              </a:defRPr>
            </a:lvl1pPr>
          </a:lstStyle>
          <a:p>
            <a:pPr>
              <a:defRPr/>
            </a:pPr>
            <a:fld id="{EC3721E8-9C32-479D-96C1-67413B93FE65}" type="slidenum">
              <a:rPr lang="en-US"/>
              <a:pPr>
                <a:defRPr/>
              </a:pPr>
              <a:t>‹#›</a:t>
            </a:fld>
            <a:endParaRPr lang="en-US" dirty="0"/>
          </a:p>
        </p:txBody>
      </p:sp>
    </p:spTree>
    <p:extLst>
      <p:ext uri="{BB962C8B-B14F-4D97-AF65-F5344CB8AC3E}">
        <p14:creationId xmlns:p14="http://schemas.microsoft.com/office/powerpoint/2010/main" val="122496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fontAlgn="base">
        <a:spcBef>
          <a:spcPct val="0"/>
        </a:spcBef>
        <a:spcAft>
          <a:spcPct val="0"/>
        </a:spcAft>
        <a:defRPr sz="4000" kern="1200" spc="-100">
          <a:solidFill>
            <a:schemeClr val="tx2"/>
          </a:solidFill>
          <a:latin typeface="+mj-lt"/>
          <a:ea typeface="ＭＳ Ｐゴシック" pitchFamily="127" charset="-128"/>
          <a:cs typeface="ＭＳ Ｐゴシック" pitchFamily="127" charset="-128"/>
        </a:defRPr>
      </a:lvl1pPr>
      <a:lvl2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2pPr>
      <a:lvl3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3pPr>
      <a:lvl4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4pPr>
      <a:lvl5pPr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5pPr>
      <a:lvl6pPr marL="4572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6pPr>
      <a:lvl7pPr marL="9144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7pPr>
      <a:lvl8pPr marL="13716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8pPr>
      <a:lvl9pPr marL="1828800" algn="l" rtl="0" fontAlgn="base">
        <a:spcBef>
          <a:spcPct val="0"/>
        </a:spcBef>
        <a:spcAft>
          <a:spcPct val="0"/>
        </a:spcAft>
        <a:defRPr sz="4000">
          <a:solidFill>
            <a:schemeClr val="tx2"/>
          </a:solidFill>
          <a:latin typeface="Arial" pitchFamily="127" charset="0"/>
          <a:ea typeface="ＭＳ Ｐゴシック" pitchFamily="127" charset="-128"/>
          <a:cs typeface="ＭＳ Ｐゴシック" pitchFamily="127" charset="-128"/>
        </a:defRPr>
      </a:lvl9pPr>
    </p:titleStyle>
    <p:bodyStyle>
      <a:lvl1pPr marL="182563" indent="-182563" algn="l" rtl="0" fontAlgn="base">
        <a:spcBef>
          <a:spcPct val="20000"/>
        </a:spcBef>
        <a:spcAft>
          <a:spcPct val="0"/>
        </a:spcAft>
        <a:buClr>
          <a:schemeClr val="accent1"/>
        </a:buClr>
        <a:buSzPct val="85000"/>
        <a:buFont typeface="Arial" pitchFamily="127" charset="0"/>
        <a:buChar char="•"/>
        <a:defRPr sz="2400" kern="1200">
          <a:solidFill>
            <a:schemeClr val="tx1"/>
          </a:solidFill>
          <a:latin typeface="+mn-lt"/>
          <a:ea typeface="ＭＳ Ｐゴシック" pitchFamily="127" charset="-128"/>
          <a:cs typeface="ＭＳ Ｐゴシック" pitchFamily="127" charset="-128"/>
        </a:defRPr>
      </a:lvl1pPr>
      <a:lvl2pPr marL="457200" indent="-182563" algn="l" rtl="0" fontAlgn="base">
        <a:spcBef>
          <a:spcPct val="20000"/>
        </a:spcBef>
        <a:spcAft>
          <a:spcPct val="0"/>
        </a:spcAft>
        <a:buClr>
          <a:schemeClr val="accent1"/>
        </a:buClr>
        <a:buSzPct val="85000"/>
        <a:buFont typeface="Arial" pitchFamily="127" charset="0"/>
        <a:buChar char="•"/>
        <a:defRPr sz="2000" kern="1200">
          <a:solidFill>
            <a:schemeClr val="tx1"/>
          </a:solidFill>
          <a:latin typeface="+mn-lt"/>
          <a:ea typeface="ＭＳ Ｐゴシック" pitchFamily="127" charset="-128"/>
          <a:cs typeface="+mn-cs"/>
        </a:defRPr>
      </a:lvl2pPr>
      <a:lvl3pPr marL="730250" indent="-182563" algn="l" rtl="0" fontAlgn="base">
        <a:spcBef>
          <a:spcPct val="20000"/>
        </a:spcBef>
        <a:spcAft>
          <a:spcPct val="0"/>
        </a:spcAft>
        <a:buClr>
          <a:schemeClr val="accent1"/>
        </a:buClr>
        <a:buSzPct val="90000"/>
        <a:buFont typeface="Arial" pitchFamily="127" charset="0"/>
        <a:buChar char="•"/>
        <a:defRPr kern="1200">
          <a:solidFill>
            <a:schemeClr val="tx1"/>
          </a:solidFill>
          <a:latin typeface="+mn-lt"/>
          <a:ea typeface="ＭＳ Ｐゴシック" pitchFamily="127" charset="-128"/>
          <a:cs typeface="+mn-cs"/>
        </a:defRPr>
      </a:lvl3pPr>
      <a:lvl4pPr marL="1004888" indent="-182563" algn="l" rtl="0" fontAlgn="base">
        <a:spcBef>
          <a:spcPct val="20000"/>
        </a:spcBef>
        <a:spcAft>
          <a:spcPct val="0"/>
        </a:spcAft>
        <a:buClr>
          <a:schemeClr val="accent1"/>
        </a:buClr>
        <a:buFont typeface="Arial" pitchFamily="127" charset="0"/>
        <a:buChar char="•"/>
        <a:defRPr sz="1600" kern="1200">
          <a:solidFill>
            <a:schemeClr val="tx1"/>
          </a:solidFill>
          <a:latin typeface="+mn-lt"/>
          <a:ea typeface="ＭＳ Ｐゴシック" pitchFamily="127" charset="-128"/>
          <a:cs typeface="+mn-cs"/>
        </a:defRPr>
      </a:lvl4pPr>
      <a:lvl5pPr marL="1187450" indent="-136525" algn="l" rtl="0" fontAlgn="base">
        <a:spcBef>
          <a:spcPct val="20000"/>
        </a:spcBef>
        <a:spcAft>
          <a:spcPct val="0"/>
        </a:spcAft>
        <a:buClr>
          <a:schemeClr val="accent1"/>
        </a:buClr>
        <a:buSzPct val="100000"/>
        <a:buFont typeface="Arial" pitchFamily="127" charset="0"/>
        <a:buChar char="•"/>
        <a:defRPr sz="1400" kern="1200">
          <a:solidFill>
            <a:schemeClr val="tx1"/>
          </a:solidFill>
          <a:latin typeface="+mn-lt"/>
          <a:ea typeface="ＭＳ Ｐゴシック" pitchFamily="127" charset="-128"/>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goodtherapy.org/blog/the-cost-of-caring-10-ways-to-prevent-compassion-fatigue-020916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ltcombudsman.org/uploads/files/library/risk-management-considerations-for-ltcop-workshee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goodtherapy.org/blog/the-cost-of-caring-10-ways-to-prevent-compassion-fatigue-0209167" TargetMode="External"/><Relationship Id="rId5" Type="http://schemas.openxmlformats.org/officeDocument/2006/relationships/hyperlink" Target="https://www.stress.org/military/for-practitionersleaders/compassion-fatigue" TargetMode="External"/><Relationship Id="rId4" Type="http://schemas.openxmlformats.org/officeDocument/2006/relationships/hyperlink" Target="https://www.compassionfatigue.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ltcombudsman.org/uploads/files/support/MO-Pickle-Preparation-Participan-tTraining-Packet.pdf" TargetMode="External"/><Relationship Id="rId2" Type="http://schemas.openxmlformats.org/officeDocument/2006/relationships/hyperlink" Target="https://ltcombudsman.org/uploads/files/support/MO-Pickle-Preparation-Presenter-Training-Material.pdf" TargetMode="External"/><Relationship Id="rId1" Type="http://schemas.openxmlformats.org/officeDocument/2006/relationships/slideLayout" Target="../slideLayouts/slideLayout2.xml"/><Relationship Id="rId4" Type="http://schemas.openxmlformats.org/officeDocument/2006/relationships/hyperlink" Target="https://ltcombudsman.org/uploads/files/support/MO-Pickle-Presentation-Powerpoint.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goodtherapy.org/blog/the-cost-of-caring-10-ways-to-prevent-compassion-fatigue-020916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vtt.ovc.ojp.gov/"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scott@theconsumervoice.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2.png"/><Relationship Id="rId7" Type="http://schemas.openxmlformats.org/officeDocument/2006/relationships/hyperlink" Target="http://www.twitter.com/ConsumerVoice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9.jpg"/><Relationship Id="rId5" Type="http://schemas.openxmlformats.org/officeDocument/2006/relationships/hyperlink" Target="https://www.facebook.com/theconsumervoice" TargetMode="External"/><Relationship Id="rId10" Type="http://schemas.openxmlformats.org/officeDocument/2006/relationships/image" Target="../media/image12.svg"/><Relationship Id="rId4" Type="http://schemas.openxmlformats.org/officeDocument/2006/relationships/hyperlink" Target="http://www.ltcombudsman.org/" TargetMode="External"/><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ZsaorjIo1Y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tress.org/military/for-practitionersleaders/compassion-fatigu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399" y="1865313"/>
            <a:ext cx="10468303" cy="1433513"/>
          </a:xfrm>
        </p:spPr>
        <p:txBody>
          <a:bodyPr/>
          <a:lstStyle/>
          <a:p>
            <a:r>
              <a:rPr lang="en-US" sz="4800" b="1" dirty="0"/>
              <a:t>Put your OWN mask on First</a:t>
            </a:r>
          </a:p>
        </p:txBody>
      </p:sp>
      <p:sp>
        <p:nvSpPr>
          <p:cNvPr id="3" name="Subtitle 2"/>
          <p:cNvSpPr>
            <a:spLocks noGrp="1"/>
          </p:cNvSpPr>
          <p:nvPr>
            <p:ph type="subTitle" idx="1"/>
          </p:nvPr>
        </p:nvSpPr>
        <p:spPr/>
        <p:txBody>
          <a:bodyPr/>
          <a:lstStyle/>
          <a:p>
            <a:r>
              <a:rPr lang="en-US" dirty="0">
                <a:solidFill>
                  <a:schemeClr val="tx1"/>
                </a:solidFill>
              </a:rPr>
              <a:t>November 3, 2019</a:t>
            </a:r>
          </a:p>
          <a:p>
            <a:r>
              <a:rPr lang="en-US" dirty="0">
                <a:solidFill>
                  <a:schemeClr val="tx1"/>
                </a:solidFill>
              </a:rPr>
              <a:t>Arlington, VA</a:t>
            </a:r>
          </a:p>
        </p:txBody>
      </p:sp>
      <p:pic>
        <p:nvPicPr>
          <p:cNvPr id="4" name="Picture 4" descr="NORClogo"/>
          <p:cNvPicPr>
            <a:picLocks noChangeAspect="1" noChangeArrowheads="1"/>
          </p:cNvPicPr>
          <p:nvPr/>
        </p:nvPicPr>
        <p:blipFill>
          <a:blip r:embed="rId2" cstate="print"/>
          <a:srcRect/>
          <a:stretch>
            <a:fillRect/>
          </a:stretch>
        </p:blipFill>
        <p:spPr bwMode="auto">
          <a:xfrm>
            <a:off x="1752600" y="465138"/>
            <a:ext cx="8686800" cy="1400175"/>
          </a:xfrm>
          <a:prstGeom prst="rect">
            <a:avLst/>
          </a:prstGeom>
          <a:noFill/>
          <a:ln w="9525">
            <a:noFill/>
            <a:miter lim="800000"/>
            <a:headEnd/>
            <a:tailEnd/>
          </a:ln>
        </p:spPr>
      </p:pic>
    </p:spTree>
    <p:extLst>
      <p:ext uri="{BB962C8B-B14F-4D97-AF65-F5344CB8AC3E}">
        <p14:creationId xmlns:p14="http://schemas.microsoft.com/office/powerpoint/2010/main" val="3333099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6A727-A087-4EFF-AD27-F9424F59D0AC}"/>
              </a:ext>
            </a:extLst>
          </p:cNvPr>
          <p:cNvSpPr>
            <a:spLocks noGrp="1"/>
          </p:cNvSpPr>
          <p:nvPr>
            <p:ph type="title"/>
          </p:nvPr>
        </p:nvSpPr>
        <p:spPr>
          <a:xfrm>
            <a:off x="320488" y="936812"/>
            <a:ext cx="11551023" cy="1429871"/>
          </a:xfrm>
        </p:spPr>
        <p:txBody>
          <a:bodyPr>
            <a:normAutofit fontScale="90000"/>
          </a:bodyPr>
          <a:lstStyle/>
          <a:p>
            <a:br>
              <a:rPr lang="en-US" b="1" dirty="0"/>
            </a:br>
            <a:br>
              <a:rPr lang="en-US" b="1" dirty="0"/>
            </a:br>
            <a:br>
              <a:rPr lang="en-US" b="1" dirty="0"/>
            </a:br>
            <a:br>
              <a:rPr lang="en-US" b="1" dirty="0"/>
            </a:br>
            <a:br>
              <a:rPr lang="en-US" b="1" dirty="0"/>
            </a:br>
            <a:r>
              <a:rPr lang="en-US" b="1" dirty="0"/>
              <a:t>Describe situations that cause you stress.</a:t>
            </a:r>
            <a:br>
              <a:rPr lang="en-US" b="1" dirty="0"/>
            </a:br>
            <a:br>
              <a:rPr lang="en-US" b="1" dirty="0"/>
            </a:br>
            <a:br>
              <a:rPr lang="en-US" b="1" dirty="0"/>
            </a:br>
            <a:br>
              <a:rPr lang="en-US" b="1" dirty="0"/>
            </a:br>
            <a:br>
              <a:rPr lang="en-US" b="1" dirty="0"/>
            </a:br>
            <a:br>
              <a:rPr lang="en-US" b="1" dirty="0"/>
            </a:br>
            <a:r>
              <a:rPr lang="en-US" b="1" dirty="0"/>
              <a:t>What do you do, if anything, to relieve that stress?</a:t>
            </a:r>
          </a:p>
        </p:txBody>
      </p:sp>
      <p:pic>
        <p:nvPicPr>
          <p:cNvPr id="3074" name="Picture 2" descr="Image result for pictures of stress">
            <a:extLst>
              <a:ext uri="{FF2B5EF4-FFF2-40B4-BE49-F238E27FC236}">
                <a16:creationId xmlns:a16="http://schemas.microsoft.com/office/drawing/2014/main" id="{1B3D9D3E-99DA-421A-A870-A24FE9B4FA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02052" y="485928"/>
            <a:ext cx="2169459" cy="216945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pictures of stress relief">
            <a:extLst>
              <a:ext uri="{FF2B5EF4-FFF2-40B4-BE49-F238E27FC236}">
                <a16:creationId xmlns:a16="http://schemas.microsoft.com/office/drawing/2014/main" id="{2049A2FD-5606-4977-9D8B-E3A103388C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1937" y="5113549"/>
            <a:ext cx="2204179" cy="1615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2889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2DD39-FCBE-4AE2-ABD0-8375C834928F}"/>
              </a:ext>
            </a:extLst>
          </p:cNvPr>
          <p:cNvSpPr>
            <a:spLocks noGrp="1"/>
          </p:cNvSpPr>
          <p:nvPr>
            <p:ph type="title"/>
          </p:nvPr>
        </p:nvSpPr>
        <p:spPr>
          <a:xfrm>
            <a:off x="609600" y="533399"/>
            <a:ext cx="10972800" cy="1779495"/>
          </a:xfrm>
        </p:spPr>
        <p:txBody>
          <a:bodyPr>
            <a:normAutofit/>
          </a:bodyPr>
          <a:lstStyle/>
          <a:p>
            <a:pPr algn="ctr"/>
            <a:r>
              <a:rPr lang="en-US" b="1" dirty="0"/>
              <a:t>Describe activities or training you provide for volunteers that might reduce stress.</a:t>
            </a:r>
          </a:p>
        </p:txBody>
      </p:sp>
      <p:pic>
        <p:nvPicPr>
          <p:cNvPr id="4098" name="Picture 2" descr="Image result for pictures of stress and anxiety">
            <a:extLst>
              <a:ext uri="{FF2B5EF4-FFF2-40B4-BE49-F238E27FC236}">
                <a16:creationId xmlns:a16="http://schemas.microsoft.com/office/drawing/2014/main" id="{82A3D420-6D19-409B-8EBF-13E6741EEC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6190" y="3050521"/>
            <a:ext cx="5299620" cy="3523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9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99304-61FA-4772-A428-CA16979F90D2}"/>
              </a:ext>
            </a:extLst>
          </p:cNvPr>
          <p:cNvSpPr>
            <a:spLocks noGrp="1"/>
          </p:cNvSpPr>
          <p:nvPr>
            <p:ph type="title"/>
          </p:nvPr>
        </p:nvSpPr>
        <p:spPr/>
        <p:txBody>
          <a:bodyPr>
            <a:normAutofit fontScale="90000"/>
          </a:bodyPr>
          <a:lstStyle/>
          <a:p>
            <a:r>
              <a:rPr lang="en-US" b="1" dirty="0"/>
              <a:t>Some workplace strategies that have been proven to be beneficial:</a:t>
            </a:r>
          </a:p>
        </p:txBody>
      </p:sp>
      <p:sp>
        <p:nvSpPr>
          <p:cNvPr id="3" name="Content Placeholder 2">
            <a:extLst>
              <a:ext uri="{FF2B5EF4-FFF2-40B4-BE49-F238E27FC236}">
                <a16:creationId xmlns:a16="http://schemas.microsoft.com/office/drawing/2014/main" id="{ED30EB09-9C09-4DE7-B8A8-78F18BA19DF6}"/>
              </a:ext>
            </a:extLst>
          </p:cNvPr>
          <p:cNvSpPr>
            <a:spLocks noGrp="1"/>
          </p:cNvSpPr>
          <p:nvPr>
            <p:ph idx="1"/>
          </p:nvPr>
        </p:nvSpPr>
        <p:spPr/>
        <p:txBody>
          <a:bodyPr/>
          <a:lstStyle/>
          <a:p>
            <a:pPr marL="0" indent="0">
              <a:buNone/>
            </a:pPr>
            <a:endParaRPr lang="en-US" dirty="0"/>
          </a:p>
          <a:p>
            <a:r>
              <a:rPr lang="en-US" sz="2800" dirty="0"/>
              <a:t>Support groups and open discussions about compassion fatigue in the workplace</a:t>
            </a:r>
          </a:p>
          <a:p>
            <a:r>
              <a:rPr lang="en-US" sz="2800" dirty="0"/>
              <a:t>Regular breaks</a:t>
            </a:r>
          </a:p>
          <a:p>
            <a:r>
              <a:rPr lang="en-US" sz="2800" dirty="0"/>
              <a:t>Routine check-ins</a:t>
            </a:r>
          </a:p>
          <a:p>
            <a:r>
              <a:rPr lang="en-US" sz="2800" dirty="0"/>
              <a:t>Mental health days</a:t>
            </a:r>
          </a:p>
          <a:p>
            <a:r>
              <a:rPr lang="en-US" sz="2800" dirty="0"/>
              <a:t>Onsite counseling</a:t>
            </a:r>
          </a:p>
          <a:p>
            <a:r>
              <a:rPr lang="en-US" sz="2800" dirty="0"/>
              <a:t>Relaxation rooms, massage, meditation classes, etc.</a:t>
            </a:r>
          </a:p>
          <a:p>
            <a:endParaRPr lang="en-US" dirty="0"/>
          </a:p>
          <a:p>
            <a:pPr marL="0" indent="0">
              <a:buNone/>
            </a:pPr>
            <a:r>
              <a:rPr lang="en-US" sz="1800" dirty="0"/>
              <a:t>Source: Good Therapy </a:t>
            </a:r>
            <a:r>
              <a:rPr lang="en-US" sz="1800" dirty="0">
                <a:hlinkClick r:id="rId2"/>
              </a:rPr>
              <a:t>https://www.goodtherapy.org/blog/the-cost-of-caring-10-ways-to-prevent-compassion-fatigue-0209167</a:t>
            </a:r>
            <a:endParaRPr lang="en-US" sz="1800" dirty="0"/>
          </a:p>
        </p:txBody>
      </p:sp>
    </p:spTree>
    <p:extLst>
      <p:ext uri="{BB962C8B-B14F-4D97-AF65-F5344CB8AC3E}">
        <p14:creationId xmlns:p14="http://schemas.microsoft.com/office/powerpoint/2010/main" val="2608566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b="1" dirty="0"/>
              <a:t>Questions?</a:t>
            </a:r>
          </a:p>
        </p:txBody>
      </p:sp>
    </p:spTree>
    <p:extLst>
      <p:ext uri="{BB962C8B-B14F-4D97-AF65-F5344CB8AC3E}">
        <p14:creationId xmlns:p14="http://schemas.microsoft.com/office/powerpoint/2010/main" val="3592186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resources</a:t>
            </a:r>
          </a:p>
        </p:txBody>
      </p:sp>
    </p:spTree>
    <p:extLst>
      <p:ext uri="{BB962C8B-B14F-4D97-AF65-F5344CB8AC3E}">
        <p14:creationId xmlns:p14="http://schemas.microsoft.com/office/powerpoint/2010/main" val="3635180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98516"/>
            <a:ext cx="10972800" cy="5878484"/>
          </a:xfrm>
        </p:spPr>
        <p:txBody>
          <a:bodyPr/>
          <a:lstStyle/>
          <a:p>
            <a:pPr marL="0" indent="0">
              <a:buNone/>
            </a:pPr>
            <a:r>
              <a:rPr lang="en-US" dirty="0">
                <a:latin typeface="Arial" panose="020B0604020202020204" pitchFamily="34" charset="0"/>
              </a:rPr>
              <a:t>Volunteer Risk Management Considerations for Long-Term Care Ombudsman Programs (LTCOPs)Worksheet</a:t>
            </a:r>
          </a:p>
          <a:p>
            <a:pPr marL="0" indent="0">
              <a:buNone/>
            </a:pPr>
            <a:r>
              <a:rPr lang="en-US" dirty="0">
                <a:hlinkClick r:id="rId3"/>
              </a:rPr>
              <a:t>https://ltcombudsman.org/uploads/files/library/risk-management-considerations-for-ltcop-worksheet.pdf</a:t>
            </a:r>
            <a:endParaRPr lang="en-US" i="1" u="sng" dirty="0">
              <a:solidFill>
                <a:srgbClr val="660099"/>
              </a:solidFill>
              <a:latin typeface="arial" panose="020B0604020202020204" pitchFamily="34" charset="0"/>
            </a:endParaRPr>
          </a:p>
          <a:p>
            <a:pPr marL="0" indent="0">
              <a:buNone/>
            </a:pPr>
            <a:endParaRPr lang="en-US" i="1" dirty="0">
              <a:solidFill>
                <a:srgbClr val="660099"/>
              </a:solidFill>
              <a:latin typeface="arial" panose="020B0604020202020204" pitchFamily="34" charset="0"/>
            </a:endParaRPr>
          </a:p>
          <a:p>
            <a:pPr marL="0" indent="0">
              <a:buNone/>
            </a:pPr>
            <a:r>
              <a:rPr lang="en-US" dirty="0">
                <a:solidFill>
                  <a:schemeClr val="tx2"/>
                </a:solidFill>
                <a:latin typeface="arial" panose="020B0604020202020204" pitchFamily="34" charset="0"/>
              </a:rPr>
              <a:t>Compassion Fatigue Awareness Project</a:t>
            </a:r>
            <a:br>
              <a:rPr lang="en-US" u="sng" dirty="0">
                <a:solidFill>
                  <a:srgbClr val="660099"/>
                </a:solidFill>
                <a:latin typeface="arial" panose="020B0604020202020204" pitchFamily="34" charset="0"/>
              </a:rPr>
            </a:br>
            <a:r>
              <a:rPr lang="en-US" dirty="0">
                <a:hlinkClick r:id="rId4"/>
              </a:rPr>
              <a:t>https://www.compassionfatigue.org/</a:t>
            </a:r>
            <a:endParaRPr lang="en-US" dirty="0"/>
          </a:p>
          <a:p>
            <a:pPr marL="0" indent="0">
              <a:buNone/>
            </a:pPr>
            <a:endParaRPr lang="en-US" dirty="0">
              <a:solidFill>
                <a:srgbClr val="545454"/>
              </a:solidFill>
              <a:latin typeface="arial" panose="020B0604020202020204" pitchFamily="34" charset="0"/>
            </a:endParaRPr>
          </a:p>
          <a:p>
            <a:pPr marL="0" indent="0">
              <a:buNone/>
            </a:pPr>
            <a:r>
              <a:rPr lang="en-US" dirty="0">
                <a:solidFill>
                  <a:schemeClr val="tx2"/>
                </a:solidFill>
              </a:rPr>
              <a:t>Compassion Fatigue - The American Institute of Stress</a:t>
            </a:r>
            <a:br>
              <a:rPr lang="en-US" u="sng" dirty="0"/>
            </a:br>
            <a:r>
              <a:rPr lang="en-US" dirty="0">
                <a:hlinkClick r:id="rId5"/>
              </a:rPr>
              <a:t>https://www.stress.org/military/for-practitionersleaders/compassion-fatigue</a:t>
            </a:r>
            <a:endParaRPr lang="en-US" dirty="0"/>
          </a:p>
          <a:p>
            <a:pPr marL="0" indent="0">
              <a:buNone/>
            </a:pPr>
            <a:endParaRPr lang="en-US" u="sng" dirty="0">
              <a:hlinkClick r:id="rId5">
                <a:extLst>
                  <a:ext uri="{A12FA001-AC4F-418D-AE19-62706E023703}">
                    <ahyp:hlinkClr xmlns:ahyp="http://schemas.microsoft.com/office/drawing/2018/hyperlinkcolor" val="tx"/>
                  </a:ext>
                </a:extLst>
              </a:hlinkClick>
            </a:endParaRPr>
          </a:p>
          <a:p>
            <a:pPr marL="0" indent="0">
              <a:buNone/>
            </a:pPr>
            <a:r>
              <a:rPr lang="en-US" u="sng" dirty="0">
                <a:hlinkClick r:id="rId5">
                  <a:extLst>
                    <a:ext uri="{A12FA001-AC4F-418D-AE19-62706E023703}">
                      <ahyp:hlinkClr xmlns:ahyp="http://schemas.microsoft.com/office/drawing/2018/hyperlinkcolor" val="tx"/>
                    </a:ext>
                  </a:extLst>
                </a:hlinkClick>
              </a:rPr>
              <a:t>Good Therapy – The Cost of Caring: 10 Ways to Prevent Compassion Fatigue</a:t>
            </a:r>
          </a:p>
          <a:p>
            <a:pPr marL="0" indent="0">
              <a:buNone/>
            </a:pPr>
            <a:r>
              <a:rPr lang="en-US" dirty="0">
                <a:hlinkClick r:id="rId6"/>
              </a:rPr>
              <a:t>https://www.goodtherapy.org/blog/the-cost-of-caring-10-ways-to-prevent-compassion-fatigue-0209167</a:t>
            </a:r>
            <a:endParaRPr lang="en-US" u="sng" dirty="0">
              <a:hlinkClick r:id="rId5">
                <a:extLst>
                  <a:ext uri="{A12FA001-AC4F-418D-AE19-62706E023703}">
                    <ahyp:hlinkClr xmlns:ahyp="http://schemas.microsoft.com/office/drawing/2018/hyperlinkcolor" val="tx"/>
                  </a:ext>
                </a:extLst>
              </a:hlinkClick>
            </a:endParaRPr>
          </a:p>
          <a:p>
            <a:pPr marL="0" indent="0">
              <a:buNone/>
            </a:pPr>
            <a:br>
              <a:rPr lang="en-US" dirty="0">
                <a:solidFill>
                  <a:srgbClr val="545454"/>
                </a:solidFill>
                <a:latin typeface="arial" panose="020B0604020202020204" pitchFamily="34" charset="0"/>
              </a:rPr>
            </a:br>
            <a:br>
              <a:rPr lang="en-US" dirty="0"/>
            </a:br>
            <a:endParaRPr lang="en-US" sz="1000" b="1" dirty="0"/>
          </a:p>
          <a:p>
            <a:pPr marL="0" indent="0">
              <a:buNone/>
            </a:pPr>
            <a:endParaRPr lang="en-US" dirty="0"/>
          </a:p>
          <a:p>
            <a:pPr marL="274637" lvl="1" indent="0">
              <a:buNone/>
            </a:pP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481581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A62DE-7240-435C-BABE-DBCB0D9C4F26}"/>
              </a:ext>
            </a:extLst>
          </p:cNvPr>
          <p:cNvSpPr>
            <a:spLocks noGrp="1"/>
          </p:cNvSpPr>
          <p:nvPr>
            <p:ph type="title"/>
          </p:nvPr>
        </p:nvSpPr>
        <p:spPr/>
        <p:txBody>
          <a:bodyPr/>
          <a:lstStyle/>
          <a:p>
            <a:r>
              <a:rPr lang="en-US" dirty="0"/>
              <a:t>Pickle Presentation (old, but can be updated)</a:t>
            </a:r>
          </a:p>
        </p:txBody>
      </p:sp>
      <p:sp>
        <p:nvSpPr>
          <p:cNvPr id="3" name="Content Placeholder 2">
            <a:extLst>
              <a:ext uri="{FF2B5EF4-FFF2-40B4-BE49-F238E27FC236}">
                <a16:creationId xmlns:a16="http://schemas.microsoft.com/office/drawing/2014/main" id="{47ADAC9D-7822-43CB-A782-9172C3BD9AE9}"/>
              </a:ext>
            </a:extLst>
          </p:cNvPr>
          <p:cNvSpPr>
            <a:spLocks noGrp="1"/>
          </p:cNvSpPr>
          <p:nvPr>
            <p:ph idx="1"/>
          </p:nvPr>
        </p:nvSpPr>
        <p:spPr/>
        <p:txBody>
          <a:bodyPr/>
          <a:lstStyle/>
          <a:p>
            <a:r>
              <a:rPr lang="en-US" dirty="0">
                <a:hlinkClick r:id="rId2"/>
              </a:rPr>
              <a:t>https://ltcombudsman.org/uploads/files/support/MO-Pickle-Preparation-Presenter-Training-Material.pdf</a:t>
            </a:r>
            <a:endParaRPr lang="en-US" dirty="0">
              <a:hlinkClick r:id="rId3"/>
            </a:endParaRPr>
          </a:p>
          <a:p>
            <a:endParaRPr lang="en-US" dirty="0">
              <a:hlinkClick r:id="rId3"/>
            </a:endParaRPr>
          </a:p>
          <a:p>
            <a:r>
              <a:rPr lang="en-US" dirty="0">
                <a:hlinkClick r:id="rId3"/>
              </a:rPr>
              <a:t>https://ltcombudsman.org/uploads/files/support/MO-Pickle-Preparation-Participan-tTraining-Packet.pdf</a:t>
            </a:r>
            <a:endParaRPr lang="en-US" dirty="0"/>
          </a:p>
          <a:p>
            <a:endParaRPr lang="en-US" dirty="0"/>
          </a:p>
          <a:p>
            <a:r>
              <a:rPr lang="en-US" dirty="0">
                <a:hlinkClick r:id="rId4"/>
              </a:rPr>
              <a:t>https://ltcombudsman.org/uploads/files/support/MO-Pickle-Presentation-Powerpoint.pdf</a:t>
            </a:r>
            <a:endParaRPr lang="en-US" dirty="0"/>
          </a:p>
          <a:p>
            <a:pPr marL="0" indent="0">
              <a:buNone/>
            </a:pPr>
            <a:endParaRPr lang="en-US" dirty="0"/>
          </a:p>
        </p:txBody>
      </p:sp>
    </p:spTree>
    <p:extLst>
      <p:ext uri="{BB962C8B-B14F-4D97-AF65-F5344CB8AC3E}">
        <p14:creationId xmlns:p14="http://schemas.microsoft.com/office/powerpoint/2010/main" val="2677572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59B7-229A-4E13-9890-882FFCB8BB34}"/>
              </a:ext>
            </a:extLst>
          </p:cNvPr>
          <p:cNvSpPr>
            <a:spLocks noGrp="1"/>
          </p:cNvSpPr>
          <p:nvPr>
            <p:ph type="title"/>
          </p:nvPr>
        </p:nvSpPr>
        <p:spPr>
          <a:xfrm>
            <a:off x="166254" y="533399"/>
            <a:ext cx="11859492" cy="1644535"/>
          </a:xfrm>
        </p:spPr>
        <p:txBody>
          <a:bodyPr>
            <a:normAutofit fontScale="90000"/>
          </a:bodyPr>
          <a:lstStyle/>
          <a:p>
            <a:r>
              <a:rPr lang="en-US" sz="3600" b="1" dirty="0"/>
              <a:t>The Cost of Caring: 10 Ways to Prevent Compassion Fatigue</a:t>
            </a:r>
            <a:br>
              <a:rPr lang="en-US" dirty="0"/>
            </a:br>
            <a:endParaRPr lang="en-US" dirty="0"/>
          </a:p>
        </p:txBody>
      </p:sp>
      <p:sp>
        <p:nvSpPr>
          <p:cNvPr id="3" name="Content Placeholder 2">
            <a:extLst>
              <a:ext uri="{FF2B5EF4-FFF2-40B4-BE49-F238E27FC236}">
                <a16:creationId xmlns:a16="http://schemas.microsoft.com/office/drawing/2014/main" id="{0F1ECDE0-D061-4421-8EB7-D98874BF04F6}"/>
              </a:ext>
            </a:extLst>
          </p:cNvPr>
          <p:cNvSpPr>
            <a:spLocks noGrp="1"/>
          </p:cNvSpPr>
          <p:nvPr>
            <p:ph idx="1"/>
          </p:nvPr>
        </p:nvSpPr>
        <p:spPr>
          <a:xfrm>
            <a:off x="166254" y="1530233"/>
            <a:ext cx="11621193" cy="5327767"/>
          </a:xfrm>
        </p:spPr>
        <p:txBody>
          <a:bodyPr/>
          <a:lstStyle/>
          <a:p>
            <a:pPr marL="342900" indent="-342900">
              <a:buAutoNum type="arabicPeriod"/>
            </a:pPr>
            <a:r>
              <a:rPr lang="en-US" dirty="0"/>
              <a:t>Get Educated</a:t>
            </a:r>
          </a:p>
          <a:p>
            <a:pPr marL="342900" indent="-342900">
              <a:buAutoNum type="arabicPeriod"/>
            </a:pPr>
            <a:r>
              <a:rPr lang="en-US" dirty="0"/>
              <a:t>Practice Self-Care</a:t>
            </a:r>
          </a:p>
          <a:p>
            <a:pPr marL="342900" indent="-342900">
              <a:buAutoNum type="arabicPeriod"/>
            </a:pPr>
            <a:r>
              <a:rPr lang="en-US" dirty="0"/>
              <a:t>Set emotional Boundaries</a:t>
            </a:r>
          </a:p>
          <a:p>
            <a:pPr marL="342900" indent="-342900">
              <a:buAutoNum type="arabicPeriod"/>
            </a:pPr>
            <a:r>
              <a:rPr lang="en-US" dirty="0"/>
              <a:t>Engage in Outside Hobbies</a:t>
            </a:r>
          </a:p>
          <a:p>
            <a:pPr marL="342900" indent="-342900">
              <a:buAutoNum type="arabicPeriod"/>
            </a:pPr>
            <a:r>
              <a:rPr lang="en-US" dirty="0"/>
              <a:t>Cultivate Healthy Friendships Outside of Work</a:t>
            </a:r>
          </a:p>
          <a:p>
            <a:pPr marL="342900" indent="-342900">
              <a:buAutoNum type="arabicPeriod"/>
            </a:pPr>
            <a:r>
              <a:rPr lang="en-US" dirty="0"/>
              <a:t>Keep a Journal</a:t>
            </a:r>
          </a:p>
          <a:p>
            <a:pPr marL="342900" indent="-342900">
              <a:buAutoNum type="arabicPeriod"/>
            </a:pPr>
            <a:r>
              <a:rPr lang="en-US" dirty="0"/>
              <a:t>Boost Your Resiliency</a:t>
            </a:r>
          </a:p>
          <a:p>
            <a:pPr marL="342900" indent="-342900">
              <a:buAutoNum type="arabicPeriod"/>
            </a:pPr>
            <a:r>
              <a:rPr lang="en-US" dirty="0"/>
              <a:t>Use Positive Coping Strategies</a:t>
            </a:r>
          </a:p>
          <a:p>
            <a:pPr marL="342900" indent="-342900">
              <a:buAutoNum type="arabicPeriod"/>
            </a:pPr>
            <a:r>
              <a:rPr lang="en-US" dirty="0"/>
              <a:t>Identify Workplace Strategies</a:t>
            </a:r>
          </a:p>
          <a:p>
            <a:pPr marL="342900" indent="-342900">
              <a:buAutoNum type="arabicPeriod"/>
            </a:pPr>
            <a:r>
              <a:rPr lang="en-US" dirty="0"/>
              <a:t>Seek Personal Therapy</a:t>
            </a:r>
            <a:endParaRPr lang="en-US" sz="1600" dirty="0"/>
          </a:p>
          <a:p>
            <a:pPr marL="0" indent="0">
              <a:buNone/>
            </a:pPr>
            <a:endParaRPr lang="en-US" sz="1600" dirty="0"/>
          </a:p>
          <a:p>
            <a:pPr marL="0" indent="0">
              <a:buNone/>
            </a:pPr>
            <a:r>
              <a:rPr lang="en-US" sz="1600" dirty="0"/>
              <a:t>Source: Good Therapy  </a:t>
            </a:r>
            <a:r>
              <a:rPr lang="en-US" sz="1600" dirty="0">
                <a:hlinkClick r:id="rId2"/>
              </a:rPr>
              <a:t>https://www.goodtherapy.org/blog/the-cost-of-caring-10-ways-to-prevent-compassion-fatigue-0209167</a:t>
            </a:r>
            <a:r>
              <a:rPr lang="en-US" sz="1600" dirty="0"/>
              <a:t> </a:t>
            </a:r>
          </a:p>
        </p:txBody>
      </p:sp>
    </p:spTree>
    <p:extLst>
      <p:ext uri="{BB962C8B-B14F-4D97-AF65-F5344CB8AC3E}">
        <p14:creationId xmlns:p14="http://schemas.microsoft.com/office/powerpoint/2010/main" val="4165634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237A-B2DD-4E29-9AD3-F920555912AA}"/>
              </a:ext>
            </a:extLst>
          </p:cNvPr>
          <p:cNvSpPr>
            <a:spLocks noGrp="1"/>
          </p:cNvSpPr>
          <p:nvPr>
            <p:ph type="title"/>
          </p:nvPr>
        </p:nvSpPr>
        <p:spPr/>
        <p:txBody>
          <a:bodyPr>
            <a:normAutofit fontScale="90000"/>
          </a:bodyPr>
          <a:lstStyle/>
          <a:p>
            <a:r>
              <a:rPr lang="en-US" b="1" dirty="0"/>
              <a:t>WHAT IS A VICARIOUS TRAUMAINFORMED ORGANIZATION? </a:t>
            </a:r>
          </a:p>
        </p:txBody>
      </p:sp>
      <p:sp>
        <p:nvSpPr>
          <p:cNvPr id="3" name="Content Placeholder 2">
            <a:extLst>
              <a:ext uri="{FF2B5EF4-FFF2-40B4-BE49-F238E27FC236}">
                <a16:creationId xmlns:a16="http://schemas.microsoft.com/office/drawing/2014/main" id="{5B8E0E68-B550-427E-8D76-19048A79BA82}"/>
              </a:ext>
            </a:extLst>
          </p:cNvPr>
          <p:cNvSpPr>
            <a:spLocks noGrp="1"/>
          </p:cNvSpPr>
          <p:nvPr>
            <p:ph idx="1"/>
          </p:nvPr>
        </p:nvSpPr>
        <p:spPr/>
        <p:txBody>
          <a:bodyPr/>
          <a:lstStyle/>
          <a:p>
            <a:r>
              <a:rPr lang="en-US" dirty="0"/>
              <a:t>Vicarious trauma (VT), the exposure to the trauma experiences of others, is an occupational challenge for the fields of victim services, emergency medical services, fire services, law enforcement, and others. Working with victims of violence and trauma changes the worldview of responders and puts individuals and organizations at risk for a range of negative consequences (Bell, Kulkarni, and Dalton, 2003; McCann and Pearlman, 1990; Newell and MacNeil, 2010; Vicarious Trauma Institute, 2015; Pearlman and </a:t>
            </a:r>
            <a:r>
              <a:rPr lang="en-US" dirty="0" err="1"/>
              <a:t>Saakvitne</a:t>
            </a:r>
            <a:r>
              <a:rPr lang="en-US" dirty="0"/>
              <a:t>, 1995; Knight, 2013). A vicarious trauma-informed organization recognizes these challenges and proactively addresses the impact of vicarious trauma through policies, procedures, practices, and programs. For more information on vicarious trauma and its effects, visit Victims of Crime Vicarious Trauma Toolkit </a:t>
            </a:r>
            <a:r>
              <a:rPr lang="en-US" dirty="0">
                <a:hlinkClick r:id="rId2"/>
              </a:rPr>
              <a:t>https://vtt.ovc.ojp.gov/</a:t>
            </a:r>
            <a:r>
              <a:rPr lang="en-US" dirty="0"/>
              <a:t>.</a:t>
            </a:r>
          </a:p>
        </p:txBody>
      </p:sp>
    </p:spTree>
    <p:extLst>
      <p:ext uri="{BB962C8B-B14F-4D97-AF65-F5344CB8AC3E}">
        <p14:creationId xmlns:p14="http://schemas.microsoft.com/office/powerpoint/2010/main" val="3303553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Contact Information</a:t>
            </a:r>
          </a:p>
        </p:txBody>
      </p:sp>
      <p:sp>
        <p:nvSpPr>
          <p:cNvPr id="3" name="Content Placeholder 2"/>
          <p:cNvSpPr>
            <a:spLocks noGrp="1"/>
          </p:cNvSpPr>
          <p:nvPr>
            <p:ph idx="1"/>
          </p:nvPr>
        </p:nvSpPr>
        <p:spPr/>
        <p:txBody>
          <a:bodyPr/>
          <a:lstStyle/>
          <a:p>
            <a:r>
              <a:rPr lang="en-US" dirty="0"/>
              <a:t>Carol Scott</a:t>
            </a:r>
          </a:p>
          <a:p>
            <a:r>
              <a:rPr lang="en-US" dirty="0">
                <a:hlinkClick r:id="rId3"/>
              </a:rPr>
              <a:t>Cscott@theconsumervoice.org</a:t>
            </a:r>
            <a:endParaRPr lang="en-US" dirty="0"/>
          </a:p>
          <a:p>
            <a:r>
              <a:rPr lang="en-US" dirty="0"/>
              <a:t>202-332-2275, ext. 209</a:t>
            </a:r>
          </a:p>
          <a:p>
            <a:r>
              <a:rPr lang="en-US" dirty="0"/>
              <a:t>Cell: 816-830-0094 (Central Time)</a:t>
            </a:r>
          </a:p>
        </p:txBody>
      </p:sp>
    </p:spTree>
    <p:extLst>
      <p:ext uri="{BB962C8B-B14F-4D97-AF65-F5344CB8AC3E}">
        <p14:creationId xmlns:p14="http://schemas.microsoft.com/office/powerpoint/2010/main" val="3920997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2" y="533399"/>
            <a:ext cx="6511636" cy="5119255"/>
          </a:xfrm>
        </p:spPr>
        <p:txBody>
          <a:bodyPr>
            <a:normAutofit/>
          </a:bodyPr>
          <a:lstStyle/>
          <a:p>
            <a:r>
              <a:rPr lang="en-US" b="1" dirty="0"/>
              <a:t>Why do the flight attendants say: “Put </a:t>
            </a:r>
            <a:r>
              <a:rPr lang="en-US" b="1" u="sng" dirty="0"/>
              <a:t>your</a:t>
            </a:r>
            <a:r>
              <a:rPr lang="en-US" b="1" dirty="0"/>
              <a:t> mask on first before helping others?”</a:t>
            </a:r>
          </a:p>
        </p:txBody>
      </p:sp>
      <p:pic>
        <p:nvPicPr>
          <p:cNvPr id="1026" name="Picture 2" descr="Image result for pictures of putting your mask on first">
            <a:extLst>
              <a:ext uri="{FF2B5EF4-FFF2-40B4-BE49-F238E27FC236}">
                <a16:creationId xmlns:a16="http://schemas.microsoft.com/office/drawing/2014/main" id="{1F360B7E-4BEE-48A7-958A-11107D9332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0182" y="2958379"/>
            <a:ext cx="5000109" cy="3539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483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0526-7445-4192-9E1A-E1D4D8FEF78C}"/>
              </a:ext>
            </a:extLst>
          </p:cNvPr>
          <p:cNvSpPr>
            <a:spLocks noGrp="1"/>
          </p:cNvSpPr>
          <p:nvPr>
            <p:ph type="title"/>
          </p:nvPr>
        </p:nvSpPr>
        <p:spPr/>
        <p:txBody>
          <a:bodyPr/>
          <a:lstStyle/>
          <a:p>
            <a:r>
              <a:rPr lang="en-US" b="1" dirty="0"/>
              <a:t>Don’t Quit</a:t>
            </a:r>
            <a:endParaRPr lang="en-US" sz="3200" b="1" dirty="0"/>
          </a:p>
        </p:txBody>
      </p:sp>
      <p:sp>
        <p:nvSpPr>
          <p:cNvPr id="9" name="Content Placeholder 8">
            <a:extLst>
              <a:ext uri="{FF2B5EF4-FFF2-40B4-BE49-F238E27FC236}">
                <a16:creationId xmlns:a16="http://schemas.microsoft.com/office/drawing/2014/main" id="{7C59B6BB-C2C1-48BA-957C-2FD115398A79}"/>
              </a:ext>
            </a:extLst>
          </p:cNvPr>
          <p:cNvSpPr>
            <a:spLocks noGrp="1"/>
          </p:cNvSpPr>
          <p:nvPr>
            <p:ph idx="1"/>
          </p:nvPr>
        </p:nvSpPr>
        <p:spPr>
          <a:xfrm>
            <a:off x="299258" y="1600200"/>
            <a:ext cx="11521440" cy="4876800"/>
          </a:xfrm>
        </p:spPr>
        <p:txBody>
          <a:bodyPr/>
          <a:lstStyle/>
          <a:p>
            <a:pPr marL="0" indent="0" algn="ctr">
              <a:buNone/>
            </a:pPr>
            <a:r>
              <a:rPr lang="en-US" sz="3600" dirty="0">
                <a:solidFill>
                  <a:srgbClr val="01598B"/>
                </a:solidFill>
              </a:rPr>
              <a:t>When things go wrong as they sometimes will,</a:t>
            </a:r>
            <a:endParaRPr lang="en-US" sz="3600" dirty="0"/>
          </a:p>
          <a:p>
            <a:pPr marL="0" indent="0" algn="ctr">
              <a:buNone/>
            </a:pPr>
            <a:r>
              <a:rPr lang="en-US" sz="3600" dirty="0">
                <a:solidFill>
                  <a:srgbClr val="01598B"/>
                </a:solidFill>
              </a:rPr>
              <a:t>When the road you're trudging seems all up hill,</a:t>
            </a:r>
            <a:endParaRPr lang="en-US" sz="3600" dirty="0"/>
          </a:p>
          <a:p>
            <a:pPr marL="0" indent="0" algn="ctr">
              <a:buNone/>
            </a:pPr>
            <a:r>
              <a:rPr lang="en-US" sz="3600" dirty="0">
                <a:solidFill>
                  <a:srgbClr val="01598B"/>
                </a:solidFill>
              </a:rPr>
              <a:t>When the funds are low and the debts are high</a:t>
            </a:r>
            <a:endParaRPr lang="en-US" sz="3600" dirty="0"/>
          </a:p>
          <a:p>
            <a:pPr marL="0" indent="0" algn="ctr">
              <a:buNone/>
            </a:pPr>
            <a:r>
              <a:rPr lang="en-US" sz="3600" dirty="0">
                <a:solidFill>
                  <a:srgbClr val="01598B"/>
                </a:solidFill>
              </a:rPr>
              <a:t>And you want to smile, but you have to sigh,</a:t>
            </a:r>
            <a:endParaRPr lang="en-US" sz="3600" dirty="0"/>
          </a:p>
          <a:p>
            <a:pPr marL="0" indent="0" algn="ctr">
              <a:buNone/>
            </a:pPr>
            <a:r>
              <a:rPr lang="en-US" sz="3600" dirty="0">
                <a:solidFill>
                  <a:srgbClr val="01598B"/>
                </a:solidFill>
              </a:rPr>
              <a:t>When care is pressing you down a bit,</a:t>
            </a:r>
            <a:endParaRPr lang="en-US" sz="3600" dirty="0"/>
          </a:p>
          <a:p>
            <a:pPr marL="0" indent="0" algn="ctr">
              <a:buNone/>
            </a:pPr>
            <a:r>
              <a:rPr lang="en-US" sz="3600" dirty="0">
                <a:solidFill>
                  <a:srgbClr val="01598B"/>
                </a:solidFill>
              </a:rPr>
              <a:t>Rest if you must, but don't you quit.</a:t>
            </a:r>
          </a:p>
          <a:p>
            <a:pPr marL="0" indent="0" algn="ctr">
              <a:buNone/>
            </a:pPr>
            <a:endParaRPr lang="en-US" sz="3600" dirty="0">
              <a:solidFill>
                <a:srgbClr val="01598B"/>
              </a:solidFill>
            </a:endParaRPr>
          </a:p>
          <a:p>
            <a:pPr marL="0" indent="0" algn="ctr">
              <a:buNone/>
            </a:pPr>
            <a:r>
              <a:rPr lang="en-US" sz="1600" b="1" dirty="0"/>
              <a:t>by John Greenleaf Whittier</a:t>
            </a:r>
            <a:endParaRPr lang="en-US" sz="1600" dirty="0"/>
          </a:p>
          <a:p>
            <a:br>
              <a:rPr lang="en-US" dirty="0"/>
            </a:br>
            <a:endParaRPr lang="en-US" dirty="0"/>
          </a:p>
        </p:txBody>
      </p:sp>
    </p:spTree>
    <p:extLst>
      <p:ext uri="{BB962C8B-B14F-4D97-AF65-F5344CB8AC3E}">
        <p14:creationId xmlns:p14="http://schemas.microsoft.com/office/powerpoint/2010/main" val="293947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7BAAAC-C3B1-4304-9C78-715BE6A618AC}"/>
              </a:ext>
            </a:extLst>
          </p:cNvPr>
          <p:cNvSpPr>
            <a:spLocks noGrp="1"/>
          </p:cNvSpPr>
          <p:nvPr>
            <p:ph idx="1"/>
          </p:nvPr>
        </p:nvSpPr>
        <p:spPr>
          <a:xfrm>
            <a:off x="515389" y="831273"/>
            <a:ext cx="11222182" cy="5645727"/>
          </a:xfrm>
        </p:spPr>
        <p:txBody>
          <a:bodyPr/>
          <a:lstStyle/>
          <a:p>
            <a:pPr marL="0" indent="0" algn="ctr">
              <a:buNone/>
            </a:pPr>
            <a:r>
              <a:rPr lang="en-US" sz="3600" dirty="0">
                <a:solidFill>
                  <a:srgbClr val="01598B"/>
                </a:solidFill>
              </a:rPr>
              <a:t>Life is strange with its twists and turns</a:t>
            </a:r>
            <a:endParaRPr lang="en-US" sz="3600" dirty="0">
              <a:solidFill>
                <a:srgbClr val="2F2F2F"/>
              </a:solidFill>
            </a:endParaRPr>
          </a:p>
          <a:p>
            <a:pPr marL="0" indent="0" algn="ctr">
              <a:buNone/>
            </a:pPr>
            <a:r>
              <a:rPr lang="en-US" sz="3600" dirty="0">
                <a:solidFill>
                  <a:srgbClr val="01598B"/>
                </a:solidFill>
              </a:rPr>
              <a:t>As every one of us sometimes learns</a:t>
            </a:r>
            <a:endParaRPr lang="en-US" sz="3600" dirty="0">
              <a:solidFill>
                <a:srgbClr val="2F2F2F"/>
              </a:solidFill>
            </a:endParaRPr>
          </a:p>
          <a:p>
            <a:pPr marL="0" indent="0" algn="ctr">
              <a:buNone/>
            </a:pPr>
            <a:r>
              <a:rPr lang="en-US" sz="3600" dirty="0">
                <a:solidFill>
                  <a:srgbClr val="01598B"/>
                </a:solidFill>
              </a:rPr>
              <a:t>And many a failure comes about</a:t>
            </a:r>
            <a:endParaRPr lang="en-US" sz="3600" dirty="0">
              <a:solidFill>
                <a:srgbClr val="2F2F2F"/>
              </a:solidFill>
            </a:endParaRPr>
          </a:p>
          <a:p>
            <a:pPr marL="0" indent="0" algn="ctr">
              <a:buNone/>
            </a:pPr>
            <a:r>
              <a:rPr lang="en-US" sz="3600" dirty="0">
                <a:solidFill>
                  <a:srgbClr val="01598B"/>
                </a:solidFill>
              </a:rPr>
              <a:t>When he might have won had he stuck it out;</a:t>
            </a:r>
            <a:endParaRPr lang="en-US" sz="3600" dirty="0">
              <a:solidFill>
                <a:srgbClr val="2F2F2F"/>
              </a:solidFill>
            </a:endParaRPr>
          </a:p>
          <a:p>
            <a:pPr marL="0" indent="0" algn="ctr">
              <a:buNone/>
            </a:pPr>
            <a:r>
              <a:rPr lang="en-US" sz="3600" dirty="0">
                <a:solidFill>
                  <a:srgbClr val="01598B"/>
                </a:solidFill>
              </a:rPr>
              <a:t>Don't give up though the pace seems slow—</a:t>
            </a:r>
            <a:endParaRPr lang="en-US" sz="3600" dirty="0">
              <a:solidFill>
                <a:srgbClr val="2F2F2F"/>
              </a:solidFill>
            </a:endParaRPr>
          </a:p>
          <a:p>
            <a:pPr marL="0" indent="0" algn="ctr">
              <a:buNone/>
            </a:pPr>
            <a:r>
              <a:rPr lang="en-US" sz="3600" dirty="0">
                <a:solidFill>
                  <a:srgbClr val="01598B"/>
                </a:solidFill>
              </a:rPr>
              <a:t>You may succeed with another blow.</a:t>
            </a:r>
            <a:endParaRPr lang="en-US" sz="3600" dirty="0">
              <a:solidFill>
                <a:srgbClr val="2F2F2F"/>
              </a:solidFill>
            </a:endParaRPr>
          </a:p>
          <a:p>
            <a:endParaRPr lang="en-US" dirty="0"/>
          </a:p>
        </p:txBody>
      </p:sp>
    </p:spTree>
    <p:extLst>
      <p:ext uri="{BB962C8B-B14F-4D97-AF65-F5344CB8AC3E}">
        <p14:creationId xmlns:p14="http://schemas.microsoft.com/office/powerpoint/2010/main" val="2004483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C0FA39-5159-4A0D-A2DC-96D89F5CFEDE}"/>
              </a:ext>
            </a:extLst>
          </p:cNvPr>
          <p:cNvSpPr>
            <a:spLocks noGrp="1"/>
          </p:cNvSpPr>
          <p:nvPr>
            <p:ph idx="1"/>
          </p:nvPr>
        </p:nvSpPr>
        <p:spPr>
          <a:xfrm>
            <a:off x="382385" y="465513"/>
            <a:ext cx="11355186" cy="6011487"/>
          </a:xfrm>
        </p:spPr>
        <p:txBody>
          <a:bodyPr/>
          <a:lstStyle/>
          <a:p>
            <a:pPr marL="0" indent="0" algn="ctr">
              <a:buNone/>
            </a:pPr>
            <a:r>
              <a:rPr lang="en-US" sz="3600" dirty="0">
                <a:solidFill>
                  <a:srgbClr val="01598B"/>
                </a:solidFill>
              </a:rPr>
              <a:t>Success is failure turned inside out—</a:t>
            </a:r>
            <a:endParaRPr lang="en-US" sz="3600" dirty="0">
              <a:solidFill>
                <a:srgbClr val="2F2F2F"/>
              </a:solidFill>
            </a:endParaRPr>
          </a:p>
          <a:p>
            <a:pPr marL="0" indent="0" algn="ctr">
              <a:buNone/>
            </a:pPr>
            <a:r>
              <a:rPr lang="en-US" sz="3600" dirty="0">
                <a:solidFill>
                  <a:srgbClr val="01598B"/>
                </a:solidFill>
              </a:rPr>
              <a:t>The silver tint of the clouds of doubt,</a:t>
            </a:r>
            <a:endParaRPr lang="en-US" sz="3600" dirty="0">
              <a:solidFill>
                <a:srgbClr val="2F2F2F"/>
              </a:solidFill>
            </a:endParaRPr>
          </a:p>
          <a:p>
            <a:pPr marL="0" indent="0" algn="ctr">
              <a:buNone/>
            </a:pPr>
            <a:r>
              <a:rPr lang="en-US" sz="3600" dirty="0">
                <a:solidFill>
                  <a:srgbClr val="01598B"/>
                </a:solidFill>
              </a:rPr>
              <a:t>And you never can tell just how close you are,</a:t>
            </a:r>
            <a:endParaRPr lang="en-US" sz="3600" dirty="0">
              <a:solidFill>
                <a:srgbClr val="2F2F2F"/>
              </a:solidFill>
            </a:endParaRPr>
          </a:p>
          <a:p>
            <a:pPr marL="0" indent="0" algn="ctr">
              <a:buNone/>
            </a:pPr>
            <a:r>
              <a:rPr lang="en-US" sz="3600" dirty="0">
                <a:solidFill>
                  <a:srgbClr val="01598B"/>
                </a:solidFill>
              </a:rPr>
              <a:t>It may be near when it seems so far;</a:t>
            </a:r>
            <a:endParaRPr lang="en-US" sz="3600" dirty="0">
              <a:solidFill>
                <a:srgbClr val="2F2F2F"/>
              </a:solidFill>
            </a:endParaRPr>
          </a:p>
          <a:p>
            <a:pPr marL="0" indent="0" algn="ctr">
              <a:buNone/>
            </a:pPr>
            <a:r>
              <a:rPr lang="en-US" sz="3600" dirty="0">
                <a:solidFill>
                  <a:srgbClr val="01598B"/>
                </a:solidFill>
              </a:rPr>
              <a:t>So stick to the fight when you're hardest hit—</a:t>
            </a:r>
            <a:endParaRPr lang="en-US" sz="3600" dirty="0">
              <a:solidFill>
                <a:srgbClr val="2F2F2F"/>
              </a:solidFill>
            </a:endParaRPr>
          </a:p>
          <a:p>
            <a:pPr marL="0" indent="0" algn="ctr">
              <a:buNone/>
            </a:pPr>
            <a:r>
              <a:rPr lang="en-US" sz="3600" dirty="0">
                <a:solidFill>
                  <a:srgbClr val="01598B"/>
                </a:solidFill>
              </a:rPr>
              <a:t>It's when things seem worst that you must not quit.</a:t>
            </a:r>
            <a:endParaRPr lang="en-US" sz="3600" dirty="0">
              <a:solidFill>
                <a:srgbClr val="2F2F2F"/>
              </a:solidFill>
            </a:endParaRPr>
          </a:p>
          <a:p>
            <a:pPr algn="ctr"/>
            <a:endParaRPr lang="en-US" sz="3600" dirty="0">
              <a:solidFill>
                <a:srgbClr val="2F2F2F"/>
              </a:solidFill>
            </a:endParaRPr>
          </a:p>
          <a:p>
            <a:pPr marL="0" indent="0" algn="ctr">
              <a:buNone/>
            </a:pPr>
            <a:r>
              <a:rPr lang="en-US" sz="3600" dirty="0">
                <a:solidFill>
                  <a:srgbClr val="01598B"/>
                </a:solidFill>
              </a:rPr>
              <a:t>For all the sad words of tongue or pen;</a:t>
            </a:r>
            <a:endParaRPr lang="en-US" sz="3600" dirty="0">
              <a:solidFill>
                <a:srgbClr val="2F2F2F"/>
              </a:solidFill>
            </a:endParaRPr>
          </a:p>
          <a:p>
            <a:pPr marL="0" indent="0" algn="ctr">
              <a:buNone/>
            </a:pPr>
            <a:r>
              <a:rPr lang="en-US" sz="3600" dirty="0">
                <a:solidFill>
                  <a:srgbClr val="01598B"/>
                </a:solidFill>
              </a:rPr>
              <a:t>The saddest of these: "It might have been."</a:t>
            </a:r>
            <a:endParaRPr lang="en-US" sz="3600" dirty="0">
              <a:solidFill>
                <a:srgbClr val="2F2F2F"/>
              </a:solidFill>
            </a:endParaRPr>
          </a:p>
          <a:p>
            <a:endParaRPr lang="en-US" dirty="0"/>
          </a:p>
        </p:txBody>
      </p:sp>
    </p:spTree>
    <p:extLst>
      <p:ext uri="{BB962C8B-B14F-4D97-AF65-F5344CB8AC3E}">
        <p14:creationId xmlns:p14="http://schemas.microsoft.com/office/powerpoint/2010/main" val="318281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69" name="Picture 4" descr="NORClogo"/>
          <p:cNvPicPr>
            <a:picLocks noChangeAspect="1" noChangeArrowheads="1"/>
          </p:cNvPicPr>
          <p:nvPr/>
        </p:nvPicPr>
        <p:blipFill>
          <a:blip r:embed="rId3" cstate="print"/>
          <a:srcRect/>
          <a:stretch>
            <a:fillRect/>
          </a:stretch>
        </p:blipFill>
        <p:spPr bwMode="auto">
          <a:xfrm>
            <a:off x="2722382" y="419201"/>
            <a:ext cx="6762946" cy="1090080"/>
          </a:xfrm>
          <a:prstGeom prst="rect">
            <a:avLst/>
          </a:prstGeom>
          <a:noFill/>
          <a:ln w="9525">
            <a:noFill/>
            <a:miter lim="800000"/>
            <a:headEnd/>
            <a:tailEnd/>
          </a:ln>
        </p:spPr>
      </p:pic>
      <p:sp>
        <p:nvSpPr>
          <p:cNvPr id="58370" name="TextBox 3"/>
          <p:cNvSpPr txBox="1">
            <a:spLocks noChangeArrowheads="1"/>
          </p:cNvSpPr>
          <p:nvPr/>
        </p:nvSpPr>
        <p:spPr bwMode="auto">
          <a:xfrm>
            <a:off x="303229" y="1680181"/>
            <a:ext cx="11585541" cy="5016758"/>
          </a:xfrm>
          <a:prstGeom prst="rect">
            <a:avLst/>
          </a:prstGeom>
          <a:noFill/>
          <a:ln w="9525">
            <a:noFill/>
            <a:miter lim="800000"/>
            <a:headEnd/>
            <a:tailEnd/>
          </a:ln>
        </p:spPr>
        <p:txBody>
          <a:bodyPr wrap="square">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2060"/>
                </a:solidFill>
                <a:effectLst/>
                <a:uLnTx/>
                <a:uFillTx/>
                <a:latin typeface="Arial"/>
                <a:ea typeface="+mn-ea"/>
                <a:cs typeface="+mn-cs"/>
              </a:rPr>
              <a:t>Connect with us: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b="1" i="1" dirty="0">
              <a:solidFill>
                <a:srgbClr val="002060"/>
              </a:solidFill>
              <a:latin typeface="Arial"/>
            </a:endParaRPr>
          </a:p>
          <a:p>
            <a:pPr algn="ctr">
              <a:defRPr/>
            </a:pPr>
            <a:r>
              <a:rPr lang="en-US" sz="2000" dirty="0">
                <a:solidFill>
                  <a:srgbClr val="002060"/>
                </a:solidFill>
                <a:latin typeface="Arial" pitchFamily="127" charset="0"/>
                <a:ea typeface="ＭＳ Ｐゴシック" pitchFamily="127" charset="-128"/>
                <a:hlinkClick r:id="rId4"/>
              </a:rPr>
              <a:t>www.ltcombudsman.org</a:t>
            </a:r>
            <a:endParaRPr lang="en-US" sz="2000" dirty="0">
              <a:solidFill>
                <a:srgbClr val="002060"/>
              </a:solidFill>
              <a:latin typeface="Arial" pitchFamily="127" charset="0"/>
              <a:ea typeface="ＭＳ Ｐゴシック" pitchFamily="12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1" dirty="0">
              <a:solidFill>
                <a:srgbClr val="002060"/>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1"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a:ea typeface="+mn-ea"/>
                <a:cs typeface="+mn-cs"/>
              </a:rPr>
              <a:t>The National LTC Ombudsman Resource Center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002060"/>
              </a:solidFill>
              <a:latin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2060"/>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2060"/>
                </a:solidFill>
                <a:effectLst/>
                <a:uLnTx/>
                <a:uFillTx/>
                <a:latin typeface="Arial"/>
                <a:ea typeface="+mn-ea"/>
                <a:cs typeface="+mn-cs"/>
              </a:rPr>
              <a:t>@LTCombudcenter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1" dirty="0">
              <a:solidFill>
                <a:srgbClr val="002060"/>
              </a:solidFill>
              <a:latin typeface="Arial" pitchFamily="127" charset="0"/>
              <a:ea typeface="ＭＳ Ｐゴシック" pitchFamily="127"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2060"/>
                </a:solidFill>
                <a:effectLst/>
                <a:uLnTx/>
                <a:uFillTx/>
                <a:latin typeface="Arial"/>
                <a:ea typeface="+mn-ea"/>
                <a:cs typeface="+mn-cs"/>
              </a:rPr>
              <a:t>         </a:t>
            </a:r>
            <a:r>
              <a:rPr kumimoji="0" lang="en-US" sz="1800" b="1" i="0" u="none" strike="noStrike" kern="1200" cap="none" spc="0" normalizeH="0" baseline="0" noProof="0" dirty="0">
                <a:ln>
                  <a:noFill/>
                </a:ln>
                <a:solidFill>
                  <a:srgbClr val="002060"/>
                </a:solidFill>
                <a:effectLst/>
                <a:uLnTx/>
                <a:uFillTx/>
                <a:latin typeface="Arial"/>
                <a:ea typeface="+mn-ea"/>
                <a:cs typeface="+mn-cs"/>
              </a:rPr>
              <a:t>Get our app! Search for "LTC Ombudsman Resource Center" in the Apple Store or Google Play </a:t>
            </a:r>
            <a:endParaRPr kumimoji="0" lang="en-US" sz="1800" b="1"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1"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rPr>
              <a:t>This project was supported, in part, by grant number </a:t>
            </a:r>
            <a:r>
              <a:rPr kumimoji="0" lang="en-US" sz="1200" b="0" i="1" u="none" strike="noStrike" kern="1200" cap="none" spc="0" normalizeH="0" baseline="0" noProof="0" dirty="0">
                <a:ln>
                  <a:noFill/>
                </a:ln>
                <a:solidFill>
                  <a:srgbClr val="002060"/>
                </a:solidFill>
                <a:effectLst/>
                <a:uLnTx/>
                <a:uFillTx/>
                <a:latin typeface="Arial"/>
                <a:ea typeface="+mn-ea"/>
                <a:cs typeface="+mn-cs"/>
              </a:rPr>
              <a:t>90OMRC0001-01-00</a:t>
            </a:r>
            <a:r>
              <a:rPr kumimoji="0" lang="en-US" sz="1200" b="0" i="1" u="none" strike="noStrike" kern="1200" cap="none" spc="0" normalizeH="0" baseline="0" noProof="0" dirty="0">
                <a:ln>
                  <a:noFill/>
                </a:ln>
                <a:solidFill>
                  <a:srgbClr val="002060"/>
                </a:solidFill>
                <a:effectLst/>
                <a:uLnTx/>
                <a:uFillTx/>
                <a:latin typeface="Arial" pitchFamily="127" charset="0"/>
                <a:ea typeface="ＭＳ Ｐゴシック" pitchFamily="127" charset="-128"/>
                <a:cs typeface="+mn-cs"/>
              </a:rPr>
              <a:t>,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pic>
        <p:nvPicPr>
          <p:cNvPr id="4" name="Picture 3" descr="cid:image003.jpg@01CFB310.A36779F0">
            <a:hlinkClick r:id="rId5"/>
            <a:extLst>
              <a:ext uri="{FF2B5EF4-FFF2-40B4-BE49-F238E27FC236}">
                <a16:creationId xmlns:a16="http://schemas.microsoft.com/office/drawing/2014/main" id="{75775DF9-72AA-45B3-8E26-01B6DDB74C20}"/>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934549" y="3334871"/>
            <a:ext cx="512890" cy="444587"/>
          </a:xfrm>
          <a:prstGeom prst="rect">
            <a:avLst/>
          </a:prstGeom>
          <a:noFill/>
          <a:ln>
            <a:noFill/>
          </a:ln>
        </p:spPr>
      </p:pic>
      <p:pic>
        <p:nvPicPr>
          <p:cNvPr id="5" name="Picture 4" descr="cid:image004.jpg@01CFB310.A36779F0">
            <a:hlinkClick r:id="rId7"/>
            <a:extLst>
              <a:ext uri="{FF2B5EF4-FFF2-40B4-BE49-F238E27FC236}">
                <a16:creationId xmlns:a16="http://schemas.microsoft.com/office/drawing/2014/main" id="{6BE81116-3DB1-4096-AB6C-444A0937B6F1}"/>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4476926" y="3936097"/>
            <a:ext cx="504446" cy="504925"/>
          </a:xfrm>
          <a:prstGeom prst="rect">
            <a:avLst/>
          </a:prstGeom>
          <a:noFill/>
          <a:ln>
            <a:noFill/>
          </a:ln>
        </p:spPr>
      </p:pic>
      <p:pic>
        <p:nvPicPr>
          <p:cNvPr id="3" name="Graphic 2" descr="Smart Phone">
            <a:extLst>
              <a:ext uri="{FF2B5EF4-FFF2-40B4-BE49-F238E27FC236}">
                <a16:creationId xmlns:a16="http://schemas.microsoft.com/office/drawing/2014/main" id="{1A524A66-D447-4221-91AD-05F83E1CD9E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85155" y="4627755"/>
            <a:ext cx="715976" cy="715976"/>
          </a:xfrm>
          <a:prstGeom prst="rect">
            <a:avLst/>
          </a:prstGeom>
        </p:spPr>
      </p:pic>
    </p:spTree>
    <p:extLst>
      <p:ext uri="{BB962C8B-B14F-4D97-AF65-F5344CB8AC3E}">
        <p14:creationId xmlns:p14="http://schemas.microsoft.com/office/powerpoint/2010/main" val="232424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Compassion Fatigue …. </a:t>
            </a:r>
          </a:p>
        </p:txBody>
      </p:sp>
      <p:sp>
        <p:nvSpPr>
          <p:cNvPr id="5" name="Content Placeholder 4"/>
          <p:cNvSpPr>
            <a:spLocks noGrp="1"/>
          </p:cNvSpPr>
          <p:nvPr>
            <p:ph idx="1"/>
          </p:nvPr>
        </p:nvSpPr>
        <p:spPr/>
        <p:txBody>
          <a:bodyPr/>
          <a:lstStyle/>
          <a:p>
            <a:r>
              <a:rPr lang="en-US" dirty="0">
                <a:hlinkClick r:id="rId2"/>
              </a:rPr>
              <a:t>https://www.youtube.com/watch?v=ZsaorjIo1Yc</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833698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Burnout Signs</a:t>
            </a:r>
          </a:p>
        </p:txBody>
      </p:sp>
      <p:sp>
        <p:nvSpPr>
          <p:cNvPr id="5" name="Content Placeholder 4"/>
          <p:cNvSpPr>
            <a:spLocks noGrp="1"/>
          </p:cNvSpPr>
          <p:nvPr>
            <p:ph idx="1"/>
          </p:nvPr>
        </p:nvSpPr>
        <p:spPr/>
        <p:txBody>
          <a:bodyPr/>
          <a:lstStyle/>
          <a:p>
            <a:pPr marL="0" indent="0">
              <a:buNone/>
            </a:pPr>
            <a:r>
              <a:rPr lang="en-US" dirty="0"/>
              <a:t>The three primary characteristics of burnout are: </a:t>
            </a:r>
          </a:p>
          <a:p>
            <a:endParaRPr lang="en-US" dirty="0"/>
          </a:p>
          <a:p>
            <a:r>
              <a:rPr lang="en-US" dirty="0"/>
              <a:t>emotional and physical exhaustion</a:t>
            </a:r>
          </a:p>
          <a:p>
            <a:pPr marL="0" indent="0">
              <a:buNone/>
            </a:pPr>
            <a:endParaRPr lang="en-US" dirty="0"/>
          </a:p>
          <a:p>
            <a:r>
              <a:rPr lang="en-US" dirty="0"/>
              <a:t>depersonalization, or feelings of cynicism and detachment from one's job</a:t>
            </a:r>
          </a:p>
          <a:p>
            <a:pPr marL="0" indent="0">
              <a:buNone/>
            </a:pPr>
            <a:endParaRPr lang="en-US" dirty="0"/>
          </a:p>
          <a:p>
            <a:r>
              <a:rPr lang="en-US" dirty="0"/>
              <a:t>and sense of lack of personal accomplishment </a:t>
            </a:r>
          </a:p>
          <a:p>
            <a:endParaRPr lang="en-US" b="1" dirty="0"/>
          </a:p>
          <a:p>
            <a:pPr marL="0" indent="0">
              <a:buNone/>
            </a:pPr>
            <a:endParaRPr lang="en-US" b="1" dirty="0"/>
          </a:p>
          <a:p>
            <a:pPr marL="0" indent="0">
              <a:buNone/>
            </a:pPr>
            <a:r>
              <a:rPr lang="en-US" sz="1400" b="1" dirty="0"/>
              <a:t>Source: Christina Maslach</a:t>
            </a:r>
            <a:r>
              <a:rPr lang="en-US" sz="1400" dirty="0"/>
              <a:t>, PhD, professor in the Psychology Department, University of California, Berkeley. </a:t>
            </a:r>
          </a:p>
        </p:txBody>
      </p:sp>
    </p:spTree>
    <p:extLst>
      <p:ext uri="{BB962C8B-B14F-4D97-AF65-F5344CB8AC3E}">
        <p14:creationId xmlns:p14="http://schemas.microsoft.com/office/powerpoint/2010/main" val="73263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5D49A-E6FE-4CE8-A93B-BE9B576B5247}"/>
              </a:ext>
            </a:extLst>
          </p:cNvPr>
          <p:cNvSpPr>
            <a:spLocks noGrp="1"/>
          </p:cNvSpPr>
          <p:nvPr>
            <p:ph type="title"/>
          </p:nvPr>
        </p:nvSpPr>
        <p:spPr/>
        <p:txBody>
          <a:bodyPr/>
          <a:lstStyle/>
          <a:p>
            <a:r>
              <a:rPr lang="en-US" b="1" dirty="0"/>
              <a:t>Definitions</a:t>
            </a:r>
          </a:p>
        </p:txBody>
      </p:sp>
      <p:sp>
        <p:nvSpPr>
          <p:cNvPr id="3" name="Content Placeholder 2">
            <a:extLst>
              <a:ext uri="{FF2B5EF4-FFF2-40B4-BE49-F238E27FC236}">
                <a16:creationId xmlns:a16="http://schemas.microsoft.com/office/drawing/2014/main" id="{0B55921E-F29C-4DDC-AFD3-3F56808CE167}"/>
              </a:ext>
            </a:extLst>
          </p:cNvPr>
          <p:cNvSpPr>
            <a:spLocks noGrp="1"/>
          </p:cNvSpPr>
          <p:nvPr>
            <p:ph idx="1"/>
          </p:nvPr>
        </p:nvSpPr>
        <p:spPr>
          <a:xfrm>
            <a:off x="609600" y="1600200"/>
            <a:ext cx="11277600" cy="4876800"/>
          </a:xfrm>
        </p:spPr>
        <p:txBody>
          <a:bodyPr/>
          <a:lstStyle/>
          <a:p>
            <a:r>
              <a:rPr lang="en-US" b="1" dirty="0"/>
              <a:t>Compassion Fatigue</a:t>
            </a:r>
            <a:br>
              <a:rPr lang="en-US" b="1" dirty="0"/>
            </a:br>
            <a:r>
              <a:rPr lang="en-US" dirty="0"/>
              <a:t>Also called “vicarious traumatization” or secondary traumatization (Figley, 1995). The emotional residue or strain of exposure to working with those suffering from the consequences of traumatic events. It differs from burnout but can co-exist. Compassion Fatigue can occur due to exposure on one case or can be due to a “cumulative” level of trauma.</a:t>
            </a:r>
          </a:p>
          <a:p>
            <a:endParaRPr lang="en-US" dirty="0"/>
          </a:p>
          <a:p>
            <a:endParaRPr lang="en-US" dirty="0"/>
          </a:p>
          <a:p>
            <a:r>
              <a:rPr lang="en-US" b="1" dirty="0"/>
              <a:t>Burnout</a:t>
            </a:r>
            <a:br>
              <a:rPr lang="en-US" b="1" dirty="0"/>
            </a:br>
            <a:r>
              <a:rPr lang="en-US" dirty="0"/>
              <a:t>Cumulative process marked by emotional exhaustion and withdrawal associated with increased workload and institutional stress, </a:t>
            </a:r>
            <a:r>
              <a:rPr lang="en-US" u="sng" dirty="0"/>
              <a:t>NOT</a:t>
            </a:r>
            <a:r>
              <a:rPr lang="en-US" dirty="0"/>
              <a:t> trauma-related.</a:t>
            </a:r>
          </a:p>
          <a:p>
            <a:pPr marL="0" indent="0">
              <a:buNone/>
            </a:pPr>
            <a:endParaRPr lang="en-US" sz="1400" dirty="0">
              <a:hlinkClick r:id="rId3"/>
            </a:endParaRPr>
          </a:p>
          <a:p>
            <a:pPr marL="0" indent="0">
              <a:buNone/>
            </a:pPr>
            <a:r>
              <a:rPr lang="en-US" sz="1400" dirty="0">
                <a:hlinkClick r:id="rId3"/>
              </a:rPr>
              <a:t>The American Institute of Stress: https://www.stress.org/military/for-practitionersleaders/compassion-fatigue</a:t>
            </a:r>
            <a:endParaRPr lang="en-US" sz="1400" dirty="0"/>
          </a:p>
        </p:txBody>
      </p:sp>
    </p:spTree>
    <p:extLst>
      <p:ext uri="{BB962C8B-B14F-4D97-AF65-F5344CB8AC3E}">
        <p14:creationId xmlns:p14="http://schemas.microsoft.com/office/powerpoint/2010/main" val="174115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A9571-C38D-4F6E-BBD5-35AE77710A8F}"/>
              </a:ext>
            </a:extLst>
          </p:cNvPr>
          <p:cNvSpPr>
            <a:spLocks noGrp="1"/>
          </p:cNvSpPr>
          <p:nvPr>
            <p:ph type="title"/>
          </p:nvPr>
        </p:nvSpPr>
        <p:spPr>
          <a:xfrm>
            <a:off x="609599" y="435033"/>
            <a:ext cx="10972800" cy="990600"/>
          </a:xfrm>
        </p:spPr>
        <p:txBody>
          <a:bodyPr/>
          <a:lstStyle/>
          <a:p>
            <a:r>
              <a:rPr lang="en-US" b="1" dirty="0"/>
              <a:t>Symptoms of Compassion Fatigue</a:t>
            </a:r>
            <a:endParaRPr lang="en-US" dirty="0"/>
          </a:p>
        </p:txBody>
      </p:sp>
      <p:sp>
        <p:nvSpPr>
          <p:cNvPr id="3" name="Content Placeholder 2">
            <a:extLst>
              <a:ext uri="{FF2B5EF4-FFF2-40B4-BE49-F238E27FC236}">
                <a16:creationId xmlns:a16="http://schemas.microsoft.com/office/drawing/2014/main" id="{1ED1317D-36EC-40BF-BA54-29A1C4E340DC}"/>
              </a:ext>
            </a:extLst>
          </p:cNvPr>
          <p:cNvSpPr>
            <a:spLocks noGrp="1"/>
          </p:cNvSpPr>
          <p:nvPr>
            <p:ph idx="1"/>
          </p:nvPr>
        </p:nvSpPr>
        <p:spPr>
          <a:xfrm>
            <a:off x="609599" y="1425633"/>
            <a:ext cx="11317941" cy="4876800"/>
          </a:xfrm>
        </p:spPr>
        <p:txBody>
          <a:bodyPr/>
          <a:lstStyle/>
          <a:p>
            <a:r>
              <a:rPr lang="en-US" sz="2200" dirty="0"/>
              <a:t>Affects many dimensions of your well-being</a:t>
            </a:r>
          </a:p>
          <a:p>
            <a:r>
              <a:rPr lang="en-US" sz="2200" dirty="0"/>
              <a:t>Nervous system arousal (Sleep disturbance)</a:t>
            </a:r>
          </a:p>
          <a:p>
            <a:r>
              <a:rPr lang="en-US" sz="2200" dirty="0"/>
              <a:t>Emotional intensity increases</a:t>
            </a:r>
          </a:p>
          <a:p>
            <a:r>
              <a:rPr lang="en-US" sz="2200" dirty="0"/>
              <a:t>Cognitive ability decreases</a:t>
            </a:r>
          </a:p>
          <a:p>
            <a:r>
              <a:rPr lang="en-US" sz="2200" dirty="0"/>
              <a:t>Behavior and judgment impaired</a:t>
            </a:r>
          </a:p>
          <a:p>
            <a:r>
              <a:rPr lang="en-US" sz="2200" dirty="0"/>
              <a:t>Isolation and loss of morale</a:t>
            </a:r>
          </a:p>
          <a:p>
            <a:r>
              <a:rPr lang="en-US" sz="2200" dirty="0"/>
              <a:t>Depression and PTSD (potentiate)</a:t>
            </a:r>
          </a:p>
          <a:p>
            <a:r>
              <a:rPr lang="en-US" sz="2200" dirty="0"/>
              <a:t>Loss of self-worth and emotional modulation</a:t>
            </a:r>
          </a:p>
          <a:p>
            <a:r>
              <a:rPr lang="en-US" sz="2200" dirty="0"/>
              <a:t>Identity, worldview, and spirituality impacted</a:t>
            </a:r>
          </a:p>
          <a:p>
            <a:r>
              <a:rPr lang="en-US" sz="2200" dirty="0"/>
              <a:t>Beliefs and psychological needs-safety, trust, esteem, intimacy, and control</a:t>
            </a:r>
          </a:p>
          <a:p>
            <a:r>
              <a:rPr lang="en-US" sz="2200" dirty="0"/>
              <a:t>Loss of hope and meaning=existential despair</a:t>
            </a:r>
          </a:p>
          <a:p>
            <a:r>
              <a:rPr lang="en-US" sz="2200" dirty="0"/>
              <a:t>Anger toward perpetrators or causal events</a:t>
            </a:r>
          </a:p>
        </p:txBody>
      </p:sp>
    </p:spTree>
    <p:extLst>
      <p:ext uri="{BB962C8B-B14F-4D97-AF65-F5344CB8AC3E}">
        <p14:creationId xmlns:p14="http://schemas.microsoft.com/office/powerpoint/2010/main" val="3795035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5B298F-4BE1-40D2-92E9-75444431066F}"/>
              </a:ext>
            </a:extLst>
          </p:cNvPr>
          <p:cNvSpPr>
            <a:spLocks noGrp="1"/>
          </p:cNvSpPr>
          <p:nvPr>
            <p:ph idx="1"/>
          </p:nvPr>
        </p:nvSpPr>
        <p:spPr>
          <a:xfrm>
            <a:off x="297366" y="564776"/>
            <a:ext cx="10972800" cy="5053580"/>
          </a:xfrm>
        </p:spPr>
        <p:txBody>
          <a:bodyPr/>
          <a:lstStyle/>
          <a:p>
            <a:pPr marL="0" indent="0">
              <a:buNone/>
            </a:pPr>
            <a:r>
              <a:rPr lang="en-US" sz="3000" b="1" dirty="0"/>
              <a:t>Mother Teresa Understood Compassion Fatigue</a:t>
            </a:r>
          </a:p>
          <a:p>
            <a:pPr marL="0" indent="0">
              <a:buNone/>
            </a:pPr>
            <a:endParaRPr lang="en-US" sz="2000" dirty="0"/>
          </a:p>
          <a:p>
            <a:r>
              <a:rPr lang="en-US" dirty="0"/>
              <a:t>She wrote in her plan to her superiors that it was MANDATORY for her nuns to take an entire year off from their duties every 4-5 years to allow them to heal from the effects of their care-giving work.</a:t>
            </a:r>
          </a:p>
          <a:p>
            <a:endParaRPr lang="en-US" dirty="0"/>
          </a:p>
        </p:txBody>
      </p:sp>
      <p:pic>
        <p:nvPicPr>
          <p:cNvPr id="1026" name="Picture 2">
            <a:extLst>
              <a:ext uri="{FF2B5EF4-FFF2-40B4-BE49-F238E27FC236}">
                <a16:creationId xmlns:a16="http://schemas.microsoft.com/office/drawing/2014/main" id="{3C7A7DEF-4D03-4BBB-94A3-DE56A7B9FA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5720" y="2881880"/>
            <a:ext cx="2756092" cy="3845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408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44BB-1999-45EA-AE4B-BF436ED47133}"/>
              </a:ext>
            </a:extLst>
          </p:cNvPr>
          <p:cNvSpPr>
            <a:spLocks noGrp="1"/>
          </p:cNvSpPr>
          <p:nvPr>
            <p:ph type="title"/>
          </p:nvPr>
        </p:nvSpPr>
        <p:spPr/>
        <p:txBody>
          <a:bodyPr/>
          <a:lstStyle/>
          <a:p>
            <a:r>
              <a:rPr lang="en-US" b="1" dirty="0"/>
              <a:t>Tips for Managing Compassion Fatigue</a:t>
            </a:r>
            <a:endParaRPr lang="en-US" dirty="0"/>
          </a:p>
        </p:txBody>
      </p:sp>
      <p:sp>
        <p:nvSpPr>
          <p:cNvPr id="3" name="Text Placeholder 2">
            <a:extLst>
              <a:ext uri="{FF2B5EF4-FFF2-40B4-BE49-F238E27FC236}">
                <a16:creationId xmlns:a16="http://schemas.microsoft.com/office/drawing/2014/main" id="{306DBB40-1C6F-471C-B495-740E691D9A01}"/>
              </a:ext>
            </a:extLst>
          </p:cNvPr>
          <p:cNvSpPr>
            <a:spLocks noGrp="1"/>
          </p:cNvSpPr>
          <p:nvPr>
            <p:ph type="body" idx="1"/>
          </p:nvPr>
        </p:nvSpPr>
        <p:spPr/>
        <p:txBody>
          <a:bodyPr>
            <a:normAutofit/>
          </a:bodyPr>
          <a:lstStyle/>
          <a:p>
            <a:r>
              <a:rPr lang="en-US" sz="2800" b="1" dirty="0"/>
              <a:t>Do</a:t>
            </a:r>
          </a:p>
        </p:txBody>
      </p:sp>
      <p:sp>
        <p:nvSpPr>
          <p:cNvPr id="4" name="Content Placeholder 3">
            <a:extLst>
              <a:ext uri="{FF2B5EF4-FFF2-40B4-BE49-F238E27FC236}">
                <a16:creationId xmlns:a16="http://schemas.microsoft.com/office/drawing/2014/main" id="{9A22CF4B-54B0-4658-9C42-1E2AFA9E6060}"/>
              </a:ext>
            </a:extLst>
          </p:cNvPr>
          <p:cNvSpPr>
            <a:spLocks noGrp="1"/>
          </p:cNvSpPr>
          <p:nvPr>
            <p:ph sz="half" idx="2"/>
          </p:nvPr>
        </p:nvSpPr>
        <p:spPr/>
        <p:txBody>
          <a:bodyPr/>
          <a:lstStyle/>
          <a:p>
            <a:r>
              <a:rPr lang="en-US" dirty="0"/>
              <a:t>Find someone to talk to.</a:t>
            </a:r>
          </a:p>
          <a:p>
            <a:r>
              <a:rPr lang="en-US" dirty="0"/>
              <a:t>Understand that the pain you feel is normal.</a:t>
            </a:r>
          </a:p>
          <a:p>
            <a:r>
              <a:rPr lang="en-US" dirty="0"/>
              <a:t>Exercise and eat properly.</a:t>
            </a:r>
          </a:p>
          <a:p>
            <a:r>
              <a:rPr lang="en-US" dirty="0"/>
              <a:t>Get enough sleep.</a:t>
            </a:r>
          </a:p>
          <a:p>
            <a:r>
              <a:rPr lang="en-US" dirty="0"/>
              <a:t>Take some time off.</a:t>
            </a:r>
          </a:p>
          <a:p>
            <a:r>
              <a:rPr lang="en-US" dirty="0"/>
              <a:t>Develop interests outside of work.</a:t>
            </a:r>
          </a:p>
          <a:p>
            <a:r>
              <a:rPr lang="en-US" dirty="0"/>
              <a:t>Identify what’s important to you.</a:t>
            </a:r>
          </a:p>
          <a:p>
            <a:endParaRPr lang="en-US" dirty="0"/>
          </a:p>
        </p:txBody>
      </p:sp>
      <p:sp>
        <p:nvSpPr>
          <p:cNvPr id="5" name="Text Placeholder 4">
            <a:extLst>
              <a:ext uri="{FF2B5EF4-FFF2-40B4-BE49-F238E27FC236}">
                <a16:creationId xmlns:a16="http://schemas.microsoft.com/office/drawing/2014/main" id="{897B8BBE-A9C0-4E11-8F2A-2773873D0238}"/>
              </a:ext>
            </a:extLst>
          </p:cNvPr>
          <p:cNvSpPr>
            <a:spLocks noGrp="1"/>
          </p:cNvSpPr>
          <p:nvPr>
            <p:ph type="body" sz="quarter" idx="3"/>
          </p:nvPr>
        </p:nvSpPr>
        <p:spPr/>
        <p:txBody>
          <a:bodyPr>
            <a:normAutofit/>
          </a:bodyPr>
          <a:lstStyle/>
          <a:p>
            <a:r>
              <a:rPr lang="en-US" sz="2800" b="1" dirty="0"/>
              <a:t>Don’t</a:t>
            </a:r>
          </a:p>
        </p:txBody>
      </p:sp>
      <p:sp>
        <p:nvSpPr>
          <p:cNvPr id="6" name="Content Placeholder 5">
            <a:extLst>
              <a:ext uri="{FF2B5EF4-FFF2-40B4-BE49-F238E27FC236}">
                <a16:creationId xmlns:a16="http://schemas.microsoft.com/office/drawing/2014/main" id="{59879275-C365-4926-A530-83884FD086CF}"/>
              </a:ext>
            </a:extLst>
          </p:cNvPr>
          <p:cNvSpPr>
            <a:spLocks noGrp="1"/>
          </p:cNvSpPr>
          <p:nvPr>
            <p:ph sz="quarter" idx="4"/>
          </p:nvPr>
        </p:nvSpPr>
        <p:spPr>
          <a:xfrm>
            <a:off x="6339839" y="2438400"/>
            <a:ext cx="5507019" cy="3951288"/>
          </a:xfrm>
        </p:spPr>
        <p:txBody>
          <a:bodyPr/>
          <a:lstStyle/>
          <a:p>
            <a:r>
              <a:rPr lang="en-US" dirty="0"/>
              <a:t>Blame others.</a:t>
            </a:r>
          </a:p>
          <a:p>
            <a:r>
              <a:rPr lang="en-US" dirty="0"/>
              <a:t>Make rash major life decisions. </a:t>
            </a:r>
          </a:p>
          <a:p>
            <a:r>
              <a:rPr lang="en-US" dirty="0"/>
              <a:t>Fall into the habit of complaining with your colleagues.</a:t>
            </a:r>
          </a:p>
          <a:p>
            <a:r>
              <a:rPr lang="en-US" dirty="0"/>
              <a:t>Work harder and longer.</a:t>
            </a:r>
          </a:p>
          <a:p>
            <a:r>
              <a:rPr lang="en-US" dirty="0"/>
              <a:t>Self-medicate.</a:t>
            </a:r>
          </a:p>
          <a:p>
            <a:r>
              <a:rPr lang="en-US" dirty="0"/>
              <a:t>Neglect your own needs and interests.</a:t>
            </a:r>
          </a:p>
          <a:p>
            <a:endParaRPr lang="en-US" dirty="0"/>
          </a:p>
        </p:txBody>
      </p:sp>
      <p:sp>
        <p:nvSpPr>
          <p:cNvPr id="7" name="TextBox 6">
            <a:extLst>
              <a:ext uri="{FF2B5EF4-FFF2-40B4-BE49-F238E27FC236}">
                <a16:creationId xmlns:a16="http://schemas.microsoft.com/office/drawing/2014/main" id="{445EA92D-5AAE-406A-8A22-6163A54C4847}"/>
              </a:ext>
            </a:extLst>
          </p:cNvPr>
          <p:cNvSpPr txBox="1"/>
          <p:nvPr/>
        </p:nvSpPr>
        <p:spPr>
          <a:xfrm>
            <a:off x="345142" y="6352896"/>
            <a:ext cx="5078506" cy="276999"/>
          </a:xfrm>
          <a:prstGeom prst="rect">
            <a:avLst/>
          </a:prstGeom>
          <a:noFill/>
        </p:spPr>
        <p:txBody>
          <a:bodyPr wrap="square" rtlCol="0">
            <a:spAutoFit/>
          </a:bodyPr>
          <a:lstStyle/>
          <a:p>
            <a:r>
              <a:rPr lang="en-US" sz="1200" dirty="0"/>
              <a:t>Source: Landstuhl Regional Medical Center</a:t>
            </a:r>
          </a:p>
        </p:txBody>
      </p:sp>
    </p:spTree>
    <p:extLst>
      <p:ext uri="{BB962C8B-B14F-4D97-AF65-F5344CB8AC3E}">
        <p14:creationId xmlns:p14="http://schemas.microsoft.com/office/powerpoint/2010/main" val="3865325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48B20-C8EA-4435-B3BB-1967D16C9D50}"/>
              </a:ext>
            </a:extLst>
          </p:cNvPr>
          <p:cNvSpPr>
            <a:spLocks noGrp="1"/>
          </p:cNvSpPr>
          <p:nvPr>
            <p:ph type="title"/>
          </p:nvPr>
        </p:nvSpPr>
        <p:spPr/>
        <p:txBody>
          <a:bodyPr/>
          <a:lstStyle/>
          <a:p>
            <a:r>
              <a:rPr lang="en-US" b="1" dirty="0"/>
              <a:t>What do you do for self-care?</a:t>
            </a:r>
          </a:p>
        </p:txBody>
      </p:sp>
      <p:sp>
        <p:nvSpPr>
          <p:cNvPr id="3" name="Content Placeholder 2">
            <a:extLst>
              <a:ext uri="{FF2B5EF4-FFF2-40B4-BE49-F238E27FC236}">
                <a16:creationId xmlns:a16="http://schemas.microsoft.com/office/drawing/2014/main" id="{6411836A-532E-4FC7-B6CB-5D4B5EB3B8CF}"/>
              </a:ext>
            </a:extLst>
          </p:cNvPr>
          <p:cNvSpPr>
            <a:spLocks noGrp="1"/>
          </p:cNvSpPr>
          <p:nvPr>
            <p:ph idx="1"/>
          </p:nvPr>
        </p:nvSpPr>
        <p:spPr>
          <a:xfrm>
            <a:off x="1191491" y="1524000"/>
            <a:ext cx="8085513" cy="4966855"/>
          </a:xfrm>
        </p:spPr>
        <p:txBody>
          <a:bodyPr/>
          <a:lstStyle/>
          <a:p>
            <a:pPr marL="0" indent="0">
              <a:buNone/>
            </a:pPr>
            <a:r>
              <a:rPr lang="en-US" sz="2800" dirty="0"/>
              <a:t>What are examples of self-care?</a:t>
            </a:r>
          </a:p>
          <a:p>
            <a:pPr marL="0" indent="0">
              <a:buNone/>
            </a:pPr>
            <a:endParaRPr lang="en-US" sz="2800" dirty="0"/>
          </a:p>
          <a:p>
            <a:pPr marL="0" indent="0">
              <a:buNone/>
            </a:pPr>
            <a:r>
              <a:rPr lang="en-US" sz="2800" dirty="0"/>
              <a:t>	read a book...for pleasure</a:t>
            </a:r>
          </a:p>
          <a:p>
            <a:pPr marL="0" indent="0">
              <a:buNone/>
            </a:pPr>
            <a:endParaRPr lang="en-US" sz="2800" dirty="0"/>
          </a:p>
          <a:p>
            <a:pPr marL="0" indent="0">
              <a:buNone/>
            </a:pPr>
            <a:r>
              <a:rPr lang="en-US" sz="2800" dirty="0"/>
              <a:t>	exercise</a:t>
            </a:r>
          </a:p>
          <a:p>
            <a:pPr marL="0" indent="0">
              <a:buNone/>
            </a:pPr>
            <a:endParaRPr lang="en-US" sz="2800" dirty="0"/>
          </a:p>
          <a:p>
            <a:pPr marL="0" indent="0">
              <a:buNone/>
            </a:pPr>
            <a:r>
              <a:rPr lang="en-US" sz="2800" dirty="0"/>
              <a:t>	say NO to activities or people who drain you</a:t>
            </a:r>
          </a:p>
          <a:p>
            <a:pPr marL="0" indent="0">
              <a:buNone/>
            </a:pPr>
            <a:endParaRPr lang="en-US" dirty="0"/>
          </a:p>
          <a:p>
            <a:pPr marL="0" indent="0">
              <a:buNone/>
            </a:pPr>
            <a:endParaRPr lang="en-US" dirty="0"/>
          </a:p>
        </p:txBody>
      </p:sp>
      <p:pic>
        <p:nvPicPr>
          <p:cNvPr id="2050" name="Picture 2" descr="Image result for pictures of playing">
            <a:extLst>
              <a:ext uri="{FF2B5EF4-FFF2-40B4-BE49-F238E27FC236}">
                <a16:creationId xmlns:a16="http://schemas.microsoft.com/office/drawing/2014/main" id="{CE4763E7-39B9-4844-A861-4082204830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97660" y="1383773"/>
            <a:ext cx="2958292" cy="26236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980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ORC">
      <a:dk1>
        <a:srgbClr val="002060"/>
      </a:dk1>
      <a:lt1>
        <a:sysClr val="window" lastClr="FFFFFF"/>
      </a:lt1>
      <a:dk2>
        <a:srgbClr val="002060"/>
      </a:dk2>
      <a:lt2>
        <a:srgbClr val="E3DED1"/>
      </a:lt2>
      <a:accent1>
        <a:srgbClr val="8AB833"/>
      </a:accent1>
      <a:accent2>
        <a:srgbClr val="8AB833"/>
      </a:accent2>
      <a:accent3>
        <a:srgbClr val="C0CF3A"/>
      </a:accent3>
      <a:accent4>
        <a:srgbClr val="029676"/>
      </a:accent4>
      <a:accent5>
        <a:srgbClr val="4AB5C4"/>
      </a:accent5>
      <a:accent6>
        <a:srgbClr val="0989B1"/>
      </a:accent6>
      <a:hlink>
        <a:srgbClr val="0000CC"/>
      </a:hlink>
      <a:folHlink>
        <a:srgbClr val="BA6906"/>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533042426E77458315AB59C0D5169B" ma:contentTypeVersion="13" ma:contentTypeDescription="Create a new document." ma:contentTypeScope="" ma:versionID="f8679b41ff755a64d8d2234825cf26cc">
  <xsd:schema xmlns:xsd="http://www.w3.org/2001/XMLSchema" xmlns:xs="http://www.w3.org/2001/XMLSchema" xmlns:p="http://schemas.microsoft.com/office/2006/metadata/properties" xmlns:ns3="0d21ee8c-6f93-4737-9680-7a8c16f547f7" xmlns:ns4="a27dfa7f-9ef1-4941-ae5d-7c4327a8507c" targetNamespace="http://schemas.microsoft.com/office/2006/metadata/properties" ma:root="true" ma:fieldsID="799ac62c1a2122f2dcd5e46e2fcff763" ns3:_="" ns4:_="">
    <xsd:import namespace="0d21ee8c-6f93-4737-9680-7a8c16f547f7"/>
    <xsd:import namespace="a27dfa7f-9ef1-4941-ae5d-7c4327a8507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21ee8c-6f93-4737-9680-7a8c16f547f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7dfa7f-9ef1-4941-ae5d-7c4327a8507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9C53845-ABBF-42DA-B338-4E59FD6434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21ee8c-6f93-4737-9680-7a8c16f547f7"/>
    <ds:schemaRef ds:uri="a27dfa7f-9ef1-4941-ae5d-7c4327a850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0FDBD2-4037-4237-8435-975860C70773}">
  <ds:schemaRefs>
    <ds:schemaRef ds:uri="http://schemas.microsoft.com/sharepoint/v3/contenttype/forms"/>
  </ds:schemaRefs>
</ds:datastoreItem>
</file>

<file path=customXml/itemProps3.xml><?xml version="1.0" encoding="utf-8"?>
<ds:datastoreItem xmlns:ds="http://schemas.openxmlformats.org/officeDocument/2006/customXml" ds:itemID="{30D31287-0A9A-4580-B962-5DD20417A33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28299</TotalTime>
  <Words>1456</Words>
  <Application>Microsoft Office PowerPoint</Application>
  <PresentationFormat>Widescreen</PresentationFormat>
  <Paragraphs>202</Paragraphs>
  <Slides>23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arial</vt:lpstr>
      <vt:lpstr>Calibri</vt:lpstr>
      <vt:lpstr>Clarity</vt:lpstr>
      <vt:lpstr>Put your OWN mask on First</vt:lpstr>
      <vt:lpstr>Why do the flight attendants say: “Put your mask on first before helping others?”</vt:lpstr>
      <vt:lpstr>Compassion Fatigue …. </vt:lpstr>
      <vt:lpstr>Burnout Signs</vt:lpstr>
      <vt:lpstr>Definitions</vt:lpstr>
      <vt:lpstr>Symptoms of Compassion Fatigue</vt:lpstr>
      <vt:lpstr>PowerPoint Presentation</vt:lpstr>
      <vt:lpstr>Tips for Managing Compassion Fatigue</vt:lpstr>
      <vt:lpstr>What do you do for self-care?</vt:lpstr>
      <vt:lpstr>     Describe situations that cause you stress.      What do you do, if anything, to relieve that stress?</vt:lpstr>
      <vt:lpstr>Describe activities or training you provide for volunteers that might reduce stress.</vt:lpstr>
      <vt:lpstr>Some workplace strategies that have been proven to be beneficial:</vt:lpstr>
      <vt:lpstr>Questions?</vt:lpstr>
      <vt:lpstr>resources</vt:lpstr>
      <vt:lpstr>PowerPoint Presentation</vt:lpstr>
      <vt:lpstr>Pickle Presentation (old, but can be updated)</vt:lpstr>
      <vt:lpstr>The Cost of Caring: 10 Ways to Prevent Compassion Fatigue </vt:lpstr>
      <vt:lpstr>WHAT IS A VICARIOUS TRAUMAINFORMED ORGANIZATION? </vt:lpstr>
      <vt:lpstr>Contact Information</vt:lpstr>
      <vt:lpstr>Don’t Quit</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Amity Overall-Laib</dc:creator>
  <cp:lastModifiedBy>Cindy Englert</cp:lastModifiedBy>
  <cp:revision>39</cp:revision>
  <dcterms:created xsi:type="dcterms:W3CDTF">2017-08-16T20:53:38Z</dcterms:created>
  <dcterms:modified xsi:type="dcterms:W3CDTF">2020-06-18T19:32:55Z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0x01010018533042426E77458315AB59C0D5169B</vt:lpwstr>
  </property>
</Properties>
</file>