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56" r:id="rId5"/>
    <p:sldId id="280" r:id="rId6"/>
    <p:sldId id="275" r:id="rId7"/>
    <p:sldId id="289" r:id="rId8"/>
    <p:sldId id="290" r:id="rId9"/>
    <p:sldId id="287" r:id="rId10"/>
    <p:sldId id="288" r:id="rId11"/>
    <p:sldId id="295" r:id="rId12"/>
    <p:sldId id="297" r:id="rId13"/>
    <p:sldId id="298" r:id="rId14"/>
    <p:sldId id="299" r:id="rId15"/>
    <p:sldId id="300" r:id="rId16"/>
    <p:sldId id="301" r:id="rId17"/>
    <p:sldId id="302" r:id="rId18"/>
    <p:sldId id="303" r:id="rId19"/>
    <p:sldId id="304" r:id="rId20"/>
    <p:sldId id="286" r:id="rId21"/>
    <p:sldId id="277" r:id="rId22"/>
    <p:sldId id="294" r:id="rId23"/>
    <p:sldId id="285" r:id="rId24"/>
    <p:sldId id="284" r:id="rId25"/>
    <p:sldId id="267" r:id="rId26"/>
    <p:sldId id="268" r:id="rId27"/>
    <p:sldId id="269" r:id="rId28"/>
  </p:sldIdLst>
  <p:sldSz cx="12192000" cy="6858000"/>
  <p:notesSz cx="6858000" cy="9144000"/>
  <p:embeddedFontLs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7" roundtripDataSignature="AMtx7mh7ZzK7Iy3633U76zKR38sYu1wj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282516d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282516d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282516d6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282516d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00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282516d6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282516d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351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6" name="Google Shape;2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2" name="Google Shape;2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8" name="Google Shape;2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4" name="Google Shape;3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0" name="Google Shape;3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7"/>
          <p:cNvGrpSpPr/>
          <p:nvPr/>
        </p:nvGrpSpPr>
        <p:grpSpPr>
          <a:xfrm>
            <a:off x="-1588" y="0"/>
            <a:ext cx="12193588" cy="6861555"/>
            <a:chOff x="-1588" y="0"/>
            <a:chExt cx="12193588" cy="6861555"/>
          </a:xfrm>
        </p:grpSpPr>
        <p:sp>
          <p:nvSpPr>
            <p:cNvPr id="22" name="Google Shape;22;p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7"/>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7"/>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7"/>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7" name="Google Shape;27;p7"/>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86D1D8"/>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9" name="Google Shape;29;p7"/>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7"/>
          <p:cNvSpPr txBox="1">
            <a:spLocks noGrp="1"/>
          </p:cNvSpPr>
          <p:nvPr>
            <p:ph type="ftr" idx="11"/>
          </p:nvPr>
        </p:nvSpPr>
        <p:spPr>
          <a:xfrm rot="5400000">
            <a:off x="8951976" y="3227832"/>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7"/>
          <p:cNvSpPr txBox="1">
            <a:spLocks noGrp="1"/>
          </p:cNvSpPr>
          <p:nvPr>
            <p:ph type="sldNum" idx="12"/>
          </p:nvPr>
        </p:nvSpPr>
        <p:spPr>
          <a:xfrm>
            <a:off x="10351008" y="292608"/>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64"/>
        <p:cNvGrpSpPr/>
        <p:nvPr/>
      </p:nvGrpSpPr>
      <p:grpSpPr>
        <a:xfrm>
          <a:off x="0" y="0"/>
          <a:ext cx="0" cy="0"/>
          <a:chOff x="0" y="0"/>
          <a:chExt cx="0" cy="0"/>
        </a:xfrm>
      </p:grpSpPr>
      <p:grpSp>
        <p:nvGrpSpPr>
          <p:cNvPr id="165" name="Google Shape;165;p19"/>
          <p:cNvGrpSpPr/>
          <p:nvPr/>
        </p:nvGrpSpPr>
        <p:grpSpPr>
          <a:xfrm>
            <a:off x="-1588" y="0"/>
            <a:ext cx="12193588" cy="6861555"/>
            <a:chOff x="-1588" y="0"/>
            <a:chExt cx="12193588" cy="6861555"/>
          </a:xfrm>
        </p:grpSpPr>
        <p:sp>
          <p:nvSpPr>
            <p:cNvPr id="166" name="Google Shape;166;p1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19"/>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19"/>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19"/>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19"/>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19"/>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2" name="Google Shape;172;p1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3" name="Google Shape;173;p19"/>
          <p:cNvSpPr txBox="1">
            <a:spLocks noGrp="1"/>
          </p:cNvSpPr>
          <p:nvPr>
            <p:ph type="title"/>
          </p:nvPr>
        </p:nvSpPr>
        <p:spPr>
          <a:xfrm>
            <a:off x="1154954" y="2373525"/>
            <a:ext cx="8865623" cy="181965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9"/>
          <p:cNvSpPr txBox="1">
            <a:spLocks noGrp="1"/>
          </p:cNvSpPr>
          <p:nvPr>
            <p:ph type="body" idx="1"/>
          </p:nvPr>
        </p:nvSpPr>
        <p:spPr>
          <a:xfrm>
            <a:off x="1154954" y="5029200"/>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5" name="Google Shape;175;p19"/>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6" name="Google Shape;176;p19"/>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7" name="Google Shape;177;p1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0"/>
          <p:cNvSpPr txBox="1">
            <a:spLocks noGrp="1"/>
          </p:cNvSpPr>
          <p:nvPr>
            <p:ph type="body" idx="1"/>
          </p:nvPr>
        </p:nvSpPr>
        <p:spPr>
          <a:xfrm>
            <a:off x="1154954" y="2603500"/>
            <a:ext cx="3129168"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2" name="Google Shape;182;p20"/>
          <p:cNvSpPr txBox="1">
            <a:spLocks noGrp="1"/>
          </p:cNvSpPr>
          <p:nvPr>
            <p:ph type="body" idx="2"/>
          </p:nvPr>
        </p:nvSpPr>
        <p:spPr>
          <a:xfrm>
            <a:off x="1154954" y="3179764"/>
            <a:ext cx="3129168" cy="284729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3" name="Google Shape;183;p20"/>
          <p:cNvSpPr txBox="1">
            <a:spLocks noGrp="1"/>
          </p:cNvSpPr>
          <p:nvPr>
            <p:ph type="body" idx="3"/>
          </p:nvPr>
        </p:nvSpPr>
        <p:spPr>
          <a:xfrm>
            <a:off x="4512721" y="2603500"/>
            <a:ext cx="3145380"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4" name="Google Shape;184;p20"/>
          <p:cNvSpPr txBox="1">
            <a:spLocks noGrp="1"/>
          </p:cNvSpPr>
          <p:nvPr>
            <p:ph type="body" idx="4"/>
          </p:nvPr>
        </p:nvSpPr>
        <p:spPr>
          <a:xfrm>
            <a:off x="4512721" y="3179764"/>
            <a:ext cx="3145380" cy="284729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5" name="Google Shape;185;p20"/>
          <p:cNvSpPr txBox="1">
            <a:spLocks noGrp="1"/>
          </p:cNvSpPr>
          <p:nvPr>
            <p:ph type="body" idx="5"/>
          </p:nvPr>
        </p:nvSpPr>
        <p:spPr>
          <a:xfrm>
            <a:off x="7886700" y="2595032"/>
            <a:ext cx="3161029" cy="58473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6" name="Google Shape;186;p20"/>
          <p:cNvSpPr txBox="1">
            <a:spLocks noGrp="1"/>
          </p:cNvSpPr>
          <p:nvPr>
            <p:ph type="body" idx="6"/>
          </p:nvPr>
        </p:nvSpPr>
        <p:spPr>
          <a:xfrm>
            <a:off x="7886700" y="3179764"/>
            <a:ext cx="3161029" cy="284729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87" name="Google Shape;187;p20"/>
          <p:cNvCxnSpPr/>
          <p:nvPr/>
        </p:nvCxnSpPr>
        <p:spPr>
          <a:xfrm>
            <a:off x="4384991" y="2603500"/>
            <a:ext cx="32564" cy="3423554"/>
          </a:xfrm>
          <a:prstGeom prst="straightConnector1">
            <a:avLst/>
          </a:prstGeom>
          <a:noFill/>
          <a:ln w="12700" cap="flat" cmpd="sng">
            <a:solidFill>
              <a:schemeClr val="dk1">
                <a:alpha val="40000"/>
              </a:schemeClr>
            </a:solidFill>
            <a:prstDash val="solid"/>
            <a:round/>
            <a:headEnd type="none" w="sm" len="sm"/>
            <a:tailEnd type="none" w="sm" len="sm"/>
          </a:ln>
        </p:spPr>
      </p:cxnSp>
      <p:cxnSp>
        <p:nvCxnSpPr>
          <p:cNvPr id="188" name="Google Shape;188;p20"/>
          <p:cNvCxnSpPr/>
          <p:nvPr/>
        </p:nvCxnSpPr>
        <p:spPr>
          <a:xfrm>
            <a:off x="7775824" y="2603500"/>
            <a:ext cx="0" cy="3423554"/>
          </a:xfrm>
          <a:prstGeom prst="straightConnector1">
            <a:avLst/>
          </a:prstGeom>
          <a:noFill/>
          <a:ln w="12700" cap="flat" cmpd="sng">
            <a:solidFill>
              <a:schemeClr val="dk1">
                <a:alpha val="40000"/>
              </a:schemeClr>
            </a:solidFill>
            <a:prstDash val="solid"/>
            <a:round/>
            <a:headEnd type="none" w="sm" len="sm"/>
            <a:tailEnd type="none" w="sm" len="sm"/>
          </a:ln>
        </p:spPr>
      </p:cxnSp>
      <p:sp>
        <p:nvSpPr>
          <p:cNvPr id="189" name="Google Shape;189;p20"/>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0" name="Google Shape;190;p20"/>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1" name="Google Shape;191;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1"/>
          <p:cNvSpPr txBox="1">
            <a:spLocks noGrp="1"/>
          </p:cNvSpPr>
          <p:nvPr>
            <p:ph type="body" idx="1"/>
          </p:nvPr>
        </p:nvSpPr>
        <p:spPr>
          <a:xfrm>
            <a:off x="1154954" y="4532845"/>
            <a:ext cx="3050438" cy="57626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5" name="Google Shape;195;p21"/>
          <p:cNvSpPr>
            <a:spLocks noGrp="1"/>
          </p:cNvSpPr>
          <p:nvPr>
            <p:ph type="pic" idx="2"/>
          </p:nvPr>
        </p:nvSpPr>
        <p:spPr>
          <a:xfrm>
            <a:off x="1334552" y="2610916"/>
            <a:ext cx="2691242" cy="1584094"/>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dirty="0"/>
          </a:p>
        </p:txBody>
      </p:sp>
      <p:sp>
        <p:nvSpPr>
          <p:cNvPr id="196" name="Google Shape;196;p21"/>
          <p:cNvSpPr txBox="1">
            <a:spLocks noGrp="1"/>
          </p:cNvSpPr>
          <p:nvPr>
            <p:ph type="body" idx="3"/>
          </p:nvPr>
        </p:nvSpPr>
        <p:spPr>
          <a:xfrm>
            <a:off x="1154954" y="5109107"/>
            <a:ext cx="3050438" cy="9179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7" name="Google Shape;197;p21"/>
          <p:cNvSpPr txBox="1">
            <a:spLocks noGrp="1"/>
          </p:cNvSpPr>
          <p:nvPr>
            <p:ph type="body" idx="4"/>
          </p:nvPr>
        </p:nvSpPr>
        <p:spPr>
          <a:xfrm>
            <a:off x="4568865" y="4532842"/>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8" name="Google Shape;198;p21"/>
          <p:cNvSpPr>
            <a:spLocks noGrp="1"/>
          </p:cNvSpPr>
          <p:nvPr>
            <p:ph type="pic" idx="5"/>
          </p:nvPr>
        </p:nvSpPr>
        <p:spPr>
          <a:xfrm>
            <a:off x="474846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dirty="0"/>
          </a:p>
        </p:txBody>
      </p:sp>
      <p:sp>
        <p:nvSpPr>
          <p:cNvPr id="199" name="Google Shape;199;p21"/>
          <p:cNvSpPr txBox="1">
            <a:spLocks noGrp="1"/>
          </p:cNvSpPr>
          <p:nvPr>
            <p:ph type="body" idx="6"/>
          </p:nvPr>
        </p:nvSpPr>
        <p:spPr>
          <a:xfrm>
            <a:off x="4568865" y="5109108"/>
            <a:ext cx="3050438" cy="91257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0" name="Google Shape;200;p21"/>
          <p:cNvSpPr txBox="1">
            <a:spLocks noGrp="1"/>
          </p:cNvSpPr>
          <p:nvPr>
            <p:ph type="body" idx="7"/>
          </p:nvPr>
        </p:nvSpPr>
        <p:spPr>
          <a:xfrm>
            <a:off x="7983433" y="4532842"/>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21"/>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dirty="0"/>
          </a:p>
        </p:txBody>
      </p:sp>
      <p:sp>
        <p:nvSpPr>
          <p:cNvPr id="202" name="Google Shape;202;p21"/>
          <p:cNvSpPr txBox="1">
            <a:spLocks noGrp="1"/>
          </p:cNvSpPr>
          <p:nvPr>
            <p:ph type="body" idx="9"/>
          </p:nvPr>
        </p:nvSpPr>
        <p:spPr>
          <a:xfrm>
            <a:off x="7983433" y="5109107"/>
            <a:ext cx="3050438" cy="917947"/>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3" name="Google Shape;203;p21"/>
          <p:cNvCxnSpPr/>
          <p:nvPr/>
        </p:nvCxnSpPr>
        <p:spPr>
          <a:xfrm>
            <a:off x="4384245" y="2603500"/>
            <a:ext cx="1" cy="3461811"/>
          </a:xfrm>
          <a:prstGeom prst="straightConnector1">
            <a:avLst/>
          </a:prstGeom>
          <a:noFill/>
          <a:ln w="12700" cap="flat" cmpd="sng">
            <a:solidFill>
              <a:schemeClr val="dk1">
                <a:alpha val="40000"/>
              </a:schemeClr>
            </a:solidFill>
            <a:prstDash val="solid"/>
            <a:round/>
            <a:headEnd type="none" w="sm" len="sm"/>
            <a:tailEnd type="none" w="sm" len="sm"/>
          </a:ln>
        </p:spPr>
      </p:cxnSp>
      <p:cxnSp>
        <p:nvCxnSpPr>
          <p:cNvPr id="204" name="Google Shape;204;p21"/>
          <p:cNvCxnSpPr/>
          <p:nvPr/>
        </p:nvCxnSpPr>
        <p:spPr>
          <a:xfrm>
            <a:off x="7807352" y="2603500"/>
            <a:ext cx="0" cy="3461811"/>
          </a:xfrm>
          <a:prstGeom prst="straightConnector1">
            <a:avLst/>
          </a:prstGeom>
          <a:noFill/>
          <a:ln w="12700" cap="flat" cmpd="sng">
            <a:solidFill>
              <a:schemeClr val="dk1">
                <a:alpha val="40000"/>
              </a:schemeClr>
            </a:solidFill>
            <a:prstDash val="solid"/>
            <a:round/>
            <a:headEnd type="none" w="sm" len="sm"/>
            <a:tailEnd type="none" w="sm" len="sm"/>
          </a:ln>
        </p:spPr>
      </p:cxnSp>
      <p:sp>
        <p:nvSpPr>
          <p:cNvPr id="205" name="Google Shape;205;p21"/>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6" name="Google Shape;206;p21"/>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7" name="Google Shape;207;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2"/>
          <p:cNvSpPr txBox="1">
            <a:spLocks noGrp="1"/>
          </p:cNvSpPr>
          <p:nvPr>
            <p:ph type="body" idx="1"/>
          </p:nvPr>
        </p:nvSpPr>
        <p:spPr>
          <a:xfrm rot="5400000">
            <a:off x="3855400" y="-105413"/>
            <a:ext cx="3424768"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1" name="Google Shape;211;p22"/>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2" name="Google Shape;212;p22"/>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3" name="Google Shape;213;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14"/>
        <p:cNvGrpSpPr/>
        <p:nvPr/>
      </p:nvGrpSpPr>
      <p:grpSpPr>
        <a:xfrm>
          <a:off x="0" y="0"/>
          <a:ext cx="0" cy="0"/>
          <a:chOff x="0" y="0"/>
          <a:chExt cx="0" cy="0"/>
        </a:xfrm>
      </p:grpSpPr>
      <p:grpSp>
        <p:nvGrpSpPr>
          <p:cNvPr id="215" name="Google Shape;215;p23"/>
          <p:cNvGrpSpPr/>
          <p:nvPr/>
        </p:nvGrpSpPr>
        <p:grpSpPr>
          <a:xfrm>
            <a:off x="-1588" y="0"/>
            <a:ext cx="12193588" cy="6861555"/>
            <a:chOff x="-1588" y="0"/>
            <a:chExt cx="12193588" cy="6861555"/>
          </a:xfrm>
        </p:grpSpPr>
        <p:sp>
          <p:nvSpPr>
            <p:cNvPr id="216" name="Google Shape;216;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23"/>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3"/>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23"/>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23"/>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23"/>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3"/>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23" name="Google Shape;223;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24" name="Google Shape;224;p23"/>
          <p:cNvSpPr txBox="1">
            <a:spLocks noGrp="1"/>
          </p:cNvSpPr>
          <p:nvPr>
            <p:ph type="title"/>
          </p:nvPr>
        </p:nvSpPr>
        <p:spPr>
          <a:xfrm rot="5400000">
            <a:off x="6923244" y="2931978"/>
            <a:ext cx="4748591" cy="14415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23"/>
          <p:cNvSpPr txBox="1">
            <a:spLocks noGrp="1"/>
          </p:cNvSpPr>
          <p:nvPr>
            <p:ph type="body" idx="1"/>
          </p:nvPr>
        </p:nvSpPr>
        <p:spPr>
          <a:xfrm rot="5400000">
            <a:off x="1908671" y="524748"/>
            <a:ext cx="4748591"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6" name="Google Shape;226;p23"/>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7" name="Google Shape;227;p23"/>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8" name="Google Shape;228;p2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 name="Google Shape;36;p8"/>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8"/>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2806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9"/>
        <p:cNvGrpSpPr/>
        <p:nvPr/>
      </p:nvGrpSpPr>
      <p:grpSpPr>
        <a:xfrm>
          <a:off x="0" y="0"/>
          <a:ext cx="0" cy="0"/>
          <a:chOff x="0" y="0"/>
          <a:chExt cx="0" cy="0"/>
        </a:xfrm>
      </p:grpSpPr>
      <p:grpSp>
        <p:nvGrpSpPr>
          <p:cNvPr id="40" name="Google Shape;40;p9"/>
          <p:cNvGrpSpPr/>
          <p:nvPr/>
        </p:nvGrpSpPr>
        <p:grpSpPr>
          <a:xfrm>
            <a:off x="-1588" y="0"/>
            <a:ext cx="12193588" cy="6861555"/>
            <a:chOff x="-1588" y="0"/>
            <a:chExt cx="12193588" cy="6861555"/>
          </a:xfrm>
        </p:grpSpPr>
        <p:sp>
          <p:nvSpPr>
            <p:cNvPr id="41" name="Google Shape;41;p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9"/>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9"/>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9"/>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9"/>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9"/>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9"/>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 name="Google Shape;48;p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9" name="Google Shape;49;p9"/>
          <p:cNvSpPr txBox="1">
            <a:spLocks noGrp="1"/>
          </p:cNvSpPr>
          <p:nvPr>
            <p:ph type="title"/>
          </p:nvPr>
        </p:nvSpPr>
        <p:spPr>
          <a:xfrm>
            <a:off x="1154956" y="2679192"/>
            <a:ext cx="4343400" cy="228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6894576" y="2679192"/>
            <a:ext cx="3758184" cy="22860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1" name="Google Shape;51;p9"/>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9"/>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1154953" y="969264"/>
            <a:ext cx="8825659" cy="704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body" idx="1"/>
          </p:nvPr>
        </p:nvSpPr>
        <p:spPr>
          <a:xfrm>
            <a:off x="1154954" y="2603500"/>
            <a:ext cx="4828032"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10"/>
          <p:cNvSpPr txBox="1">
            <a:spLocks noGrp="1"/>
          </p:cNvSpPr>
          <p:nvPr>
            <p:ph type="body" idx="2"/>
          </p:nvPr>
        </p:nvSpPr>
        <p:spPr>
          <a:xfrm>
            <a:off x="6208776" y="2603500"/>
            <a:ext cx="4828032"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10"/>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0"/>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1154954" y="969264"/>
            <a:ext cx="8825659" cy="704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1154954" y="2606040"/>
            <a:ext cx="48280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11"/>
          <p:cNvSpPr txBox="1">
            <a:spLocks noGrp="1"/>
          </p:cNvSpPr>
          <p:nvPr>
            <p:ph type="body" idx="2"/>
          </p:nvPr>
        </p:nvSpPr>
        <p:spPr>
          <a:xfrm>
            <a:off x="1154954" y="3198448"/>
            <a:ext cx="4828032" cy="284378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11"/>
          <p:cNvSpPr txBox="1">
            <a:spLocks noGrp="1"/>
          </p:cNvSpPr>
          <p:nvPr>
            <p:ph type="body" idx="3"/>
          </p:nvPr>
        </p:nvSpPr>
        <p:spPr>
          <a:xfrm>
            <a:off x="6208776" y="2606040"/>
            <a:ext cx="48280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11"/>
          <p:cNvSpPr txBox="1">
            <a:spLocks noGrp="1"/>
          </p:cNvSpPr>
          <p:nvPr>
            <p:ph type="body" idx="4"/>
          </p:nvPr>
        </p:nvSpPr>
        <p:spPr>
          <a:xfrm>
            <a:off x="6208711" y="3187921"/>
            <a:ext cx="4825160" cy="285431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11"/>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1"/>
        <p:cNvGrpSpPr/>
        <p:nvPr/>
      </p:nvGrpSpPr>
      <p:grpSpPr>
        <a:xfrm>
          <a:off x="0" y="0"/>
          <a:ext cx="0" cy="0"/>
          <a:chOff x="0" y="0"/>
          <a:chExt cx="0" cy="0"/>
        </a:xfrm>
      </p:grpSpPr>
      <p:grpSp>
        <p:nvGrpSpPr>
          <p:cNvPr id="82" name="Google Shape;82;p14"/>
          <p:cNvGrpSpPr/>
          <p:nvPr/>
        </p:nvGrpSpPr>
        <p:grpSpPr>
          <a:xfrm>
            <a:off x="-1588" y="0"/>
            <a:ext cx="12193588" cy="6861555"/>
            <a:chOff x="-1588" y="0"/>
            <a:chExt cx="12193588" cy="6861555"/>
          </a:xfrm>
        </p:grpSpPr>
        <p:sp>
          <p:nvSpPr>
            <p:cNvPr id="83" name="Google Shape;83;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14"/>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14"/>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4"/>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14"/>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14"/>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9" name="Google Shape;89;p14"/>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1" name="Google Shape;91;p14"/>
          <p:cNvSpPr txBox="1">
            <a:spLocks noGrp="1"/>
          </p:cNvSpPr>
          <p:nvPr>
            <p:ph type="title"/>
          </p:nvPr>
        </p:nvSpPr>
        <p:spPr>
          <a:xfrm>
            <a:off x="1154953" y="1298448"/>
            <a:ext cx="2793159" cy="15971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5779008" y="1447800"/>
            <a:ext cx="5195997"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3" name="Google Shape;93;p14"/>
          <p:cNvSpPr txBox="1">
            <a:spLocks noGrp="1"/>
          </p:cNvSpPr>
          <p:nvPr>
            <p:ph type="body" idx="2"/>
          </p:nvPr>
        </p:nvSpPr>
        <p:spPr>
          <a:xfrm>
            <a:off x="1154953" y="3129280"/>
            <a:ext cx="2793159"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86D1D8"/>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14"/>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14"/>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8"/>
        <p:cNvGrpSpPr/>
        <p:nvPr/>
      </p:nvGrpSpPr>
      <p:grpSpPr>
        <a:xfrm>
          <a:off x="0" y="0"/>
          <a:ext cx="0" cy="0"/>
          <a:chOff x="0" y="0"/>
          <a:chExt cx="0" cy="0"/>
        </a:xfrm>
      </p:grpSpPr>
      <p:grpSp>
        <p:nvGrpSpPr>
          <p:cNvPr id="99" name="Google Shape;99;p15"/>
          <p:cNvGrpSpPr/>
          <p:nvPr/>
        </p:nvGrpSpPr>
        <p:grpSpPr>
          <a:xfrm>
            <a:off x="-1588" y="0"/>
            <a:ext cx="12193588" cy="6861555"/>
            <a:chOff x="-1588" y="0"/>
            <a:chExt cx="12193588" cy="6861555"/>
          </a:xfrm>
        </p:grpSpPr>
        <p:sp>
          <p:nvSpPr>
            <p:cNvPr id="100" name="Google Shape;100;p1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15"/>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15"/>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15"/>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15"/>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15"/>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6" name="Google Shape;106;p15"/>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1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8" name="Google Shape;108;p15"/>
          <p:cNvSpPr txBox="1">
            <a:spLocks noGrp="1"/>
          </p:cNvSpPr>
          <p:nvPr>
            <p:ph type="title"/>
          </p:nvPr>
        </p:nvSpPr>
        <p:spPr>
          <a:xfrm>
            <a:off x="1153907" y="1693332"/>
            <a:ext cx="3860259" cy="17356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dirty="0"/>
          </a:p>
        </p:txBody>
      </p:sp>
      <p:sp>
        <p:nvSpPr>
          <p:cNvPr id="110" name="Google Shape;110;p15"/>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86D1D8"/>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1" name="Google Shape;111;p15"/>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5"/>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15"/>
        <p:cNvGrpSpPr/>
        <p:nvPr/>
      </p:nvGrpSpPr>
      <p:grpSpPr>
        <a:xfrm>
          <a:off x="0" y="0"/>
          <a:ext cx="0" cy="0"/>
          <a:chOff x="0" y="0"/>
          <a:chExt cx="0" cy="0"/>
        </a:xfrm>
      </p:grpSpPr>
      <p:grpSp>
        <p:nvGrpSpPr>
          <p:cNvPr id="116" name="Google Shape;116;p16"/>
          <p:cNvGrpSpPr/>
          <p:nvPr/>
        </p:nvGrpSpPr>
        <p:grpSpPr>
          <a:xfrm>
            <a:off x="-1588" y="0"/>
            <a:ext cx="12193588" cy="6861555"/>
            <a:chOff x="-1588" y="0"/>
            <a:chExt cx="12193588" cy="6861555"/>
          </a:xfrm>
        </p:grpSpPr>
        <p:sp>
          <p:nvSpPr>
            <p:cNvPr id="117" name="Google Shape;117;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6"/>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16"/>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16"/>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16"/>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16"/>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23" name="Google Shape;123;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4" name="Google Shape;124;p16"/>
          <p:cNvSpPr txBox="1">
            <a:spLocks noGrp="1"/>
          </p:cNvSpPr>
          <p:nvPr>
            <p:ph type="title"/>
          </p:nvPr>
        </p:nvSpPr>
        <p:spPr>
          <a:xfrm>
            <a:off x="1154957" y="496992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dirty="0"/>
          </a:p>
        </p:txBody>
      </p:sp>
      <p:sp>
        <p:nvSpPr>
          <p:cNvPr id="126" name="Google Shape;126;p16"/>
          <p:cNvSpPr txBox="1">
            <a:spLocks noGrp="1"/>
          </p:cNvSpPr>
          <p:nvPr>
            <p:ph type="body" idx="1"/>
          </p:nvPr>
        </p:nvSpPr>
        <p:spPr>
          <a:xfrm>
            <a:off x="1154957"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86D1D8"/>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16"/>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16"/>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31"/>
        <p:cNvGrpSpPr/>
        <p:nvPr/>
      </p:nvGrpSpPr>
      <p:grpSpPr>
        <a:xfrm>
          <a:off x="0" y="0"/>
          <a:ext cx="0" cy="0"/>
          <a:chOff x="0" y="0"/>
          <a:chExt cx="0" cy="0"/>
        </a:xfrm>
      </p:grpSpPr>
      <p:grpSp>
        <p:nvGrpSpPr>
          <p:cNvPr id="132" name="Google Shape;132;p17"/>
          <p:cNvGrpSpPr/>
          <p:nvPr/>
        </p:nvGrpSpPr>
        <p:grpSpPr>
          <a:xfrm>
            <a:off x="-1588" y="0"/>
            <a:ext cx="12193588" cy="6861555"/>
            <a:chOff x="-1588" y="0"/>
            <a:chExt cx="12193588" cy="6861555"/>
          </a:xfrm>
        </p:grpSpPr>
        <p:sp>
          <p:nvSpPr>
            <p:cNvPr id="133" name="Google Shape;133;p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17"/>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7"/>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17"/>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7"/>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38" name="Google Shape;138;p17"/>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1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0" name="Google Shape;140;p17"/>
          <p:cNvSpPr txBox="1">
            <a:spLocks noGrp="1"/>
          </p:cNvSpPr>
          <p:nvPr>
            <p:ph type="title"/>
          </p:nvPr>
        </p:nvSpPr>
        <p:spPr>
          <a:xfrm>
            <a:off x="1154954" y="1060704"/>
            <a:ext cx="8833104"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body" idx="1"/>
          </p:nvPr>
        </p:nvSpPr>
        <p:spPr>
          <a:xfrm>
            <a:off x="1152144" y="3547872"/>
            <a:ext cx="8825659" cy="24780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2" name="Google Shape;142;p17"/>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3" name="Google Shape;143;p17"/>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4" name="Google Shape;144;p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46"/>
        <p:cNvGrpSpPr/>
        <p:nvPr/>
      </p:nvGrpSpPr>
      <p:grpSpPr>
        <a:xfrm>
          <a:off x="0" y="0"/>
          <a:ext cx="0" cy="0"/>
          <a:chOff x="0" y="0"/>
          <a:chExt cx="0" cy="0"/>
        </a:xfrm>
      </p:grpSpPr>
      <p:grpSp>
        <p:nvGrpSpPr>
          <p:cNvPr id="147" name="Google Shape;147;p18"/>
          <p:cNvGrpSpPr/>
          <p:nvPr/>
        </p:nvGrpSpPr>
        <p:grpSpPr>
          <a:xfrm>
            <a:off x="-1588" y="0"/>
            <a:ext cx="12193588" cy="6861555"/>
            <a:chOff x="-1588" y="0"/>
            <a:chExt cx="12193588" cy="6861555"/>
          </a:xfrm>
        </p:grpSpPr>
        <p:sp>
          <p:nvSpPr>
            <p:cNvPr id="148" name="Google Shape;148;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18"/>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18"/>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18"/>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1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54" name="Google Shape;154;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5" name="Google Shape;155;p18"/>
          <p:cNvSpPr txBox="1"/>
          <p:nvPr/>
        </p:nvSpPr>
        <p:spPr>
          <a:xfrm>
            <a:off x="898295" y="596767"/>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dirty="0">
                <a:solidFill>
                  <a:srgbClr val="86D1D8"/>
                </a:solidFill>
                <a:latin typeface="Arial"/>
                <a:ea typeface="Arial"/>
                <a:cs typeface="Arial"/>
                <a:sym typeface="Arial"/>
              </a:rPr>
              <a:t>“</a:t>
            </a:r>
            <a:endParaRPr dirty="0"/>
          </a:p>
        </p:txBody>
      </p:sp>
      <p:sp>
        <p:nvSpPr>
          <p:cNvPr id="156" name="Google Shape;156;p18"/>
          <p:cNvSpPr txBox="1"/>
          <p:nvPr/>
        </p:nvSpPr>
        <p:spPr>
          <a:xfrm>
            <a:off x="9715063" y="2629300"/>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dirty="0">
                <a:solidFill>
                  <a:srgbClr val="86D1D8"/>
                </a:solidFill>
                <a:latin typeface="Arial"/>
                <a:ea typeface="Arial"/>
                <a:cs typeface="Arial"/>
                <a:sym typeface="Arial"/>
              </a:rPr>
              <a:t>”</a:t>
            </a:r>
            <a:endParaRPr dirty="0"/>
          </a:p>
        </p:txBody>
      </p:sp>
      <p:sp>
        <p:nvSpPr>
          <p:cNvPr id="157" name="Google Shape;157;p18"/>
          <p:cNvSpPr txBox="1">
            <a:spLocks noGrp="1"/>
          </p:cNvSpPr>
          <p:nvPr>
            <p:ph type="title"/>
          </p:nvPr>
        </p:nvSpPr>
        <p:spPr>
          <a:xfrm>
            <a:off x="1574801" y="980517"/>
            <a:ext cx="8460983" cy="26982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8"/>
          <p:cNvSpPr txBox="1">
            <a:spLocks noGrp="1"/>
          </p:cNvSpPr>
          <p:nvPr>
            <p:ph type="body" idx="1"/>
          </p:nvPr>
        </p:nvSpPr>
        <p:spPr>
          <a:xfrm>
            <a:off x="1945945" y="3679987"/>
            <a:ext cx="7725772"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cap="small">
                <a:solidFill>
                  <a:srgbClr val="86D1D8"/>
                </a:solidFill>
                <a:latin typeface="Century Gothic"/>
                <a:ea typeface="Century Gothic"/>
                <a:cs typeface="Century Gothic"/>
                <a:sym typeface="Century Gothic"/>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9" name="Google Shape;159;p18"/>
          <p:cNvSpPr txBox="1">
            <a:spLocks noGrp="1"/>
          </p:cNvSpPr>
          <p:nvPr>
            <p:ph type="body" idx="2"/>
          </p:nvPr>
        </p:nvSpPr>
        <p:spPr>
          <a:xfrm>
            <a:off x="1154954" y="5029198"/>
            <a:ext cx="8825659" cy="997858"/>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0" name="Google Shape;160;p18"/>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1" name="Google Shape;161;p18"/>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2" name="Google Shape;162;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6"/>
          <p:cNvGrpSpPr/>
          <p:nvPr/>
        </p:nvGrpSpPr>
        <p:grpSpPr>
          <a:xfrm>
            <a:off x="-1588" y="0"/>
            <a:ext cx="12193588" cy="6861555"/>
            <a:chOff x="-1588" y="0"/>
            <a:chExt cx="12193588" cy="6861555"/>
          </a:xfrm>
        </p:grpSpPr>
        <p:sp>
          <p:nvSpPr>
            <p:cNvPr id="7" name="Google Shape;7;p6"/>
            <p:cNvSpPr/>
            <p:nvPr/>
          </p:nvSpPr>
          <p:spPr>
            <a:xfrm>
              <a:off x="0" y="0"/>
              <a:ext cx="12192000" cy="6858000"/>
            </a:xfrm>
            <a:prstGeom prst="rect">
              <a:avLst/>
            </a:prstGeom>
            <a:blipFill rotWithShape="1">
              <a:blip r:embed="rId1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p6"/>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p6"/>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6"/>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6"/>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 name="Google Shape;13;p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 name="Google Shape;14;p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 name="Google Shape;15;p6"/>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 name="Google Shape;16;p6"/>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17" name="Google Shape;17;p6"/>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18" name="Google Shape;18;p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theconsumervoice.org/uploads/files/issues/Commission_1-Pager_04302020_FINAL_130pm-FINAL508.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http://act.theconsumervoice.org/images/content/pagebuilder/stationery_banner.png" TargetMode="External"/><Relationship Id="rId2" Type="http://schemas.openxmlformats.org/officeDocument/2006/relationships/hyperlink" Target="http://act.theconsumervoice.org/site/R?i=ORjNifMHC_LlsTB6hVQQAw"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www.ssa.gov/" TargetMode="External"/><Relationship Id="rId3" Type="http://schemas.openxmlformats.org/officeDocument/2006/relationships/hyperlink" Target="mailto:cmslists@subscriptions.cms.hhs.gov" TargetMode="External"/><Relationship Id="rId7" Type="http://schemas.openxmlformats.org/officeDocument/2006/relationships/hyperlink" Target="mailto:acl@public.govdelivery.com"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www.acl.gov/" TargetMode="External"/><Relationship Id="rId5" Type="http://schemas.openxmlformats.org/officeDocument/2006/relationships/hyperlink" Target="http://www.hhs.gov/" TargetMode="External"/><Relationship Id="rId10" Type="http://schemas.openxmlformats.org/officeDocument/2006/relationships/hyperlink" Target="http://www.va.gov/" TargetMode="External"/><Relationship Id="rId4" Type="http://schemas.openxmlformats.org/officeDocument/2006/relationships/hyperlink" Target="http://www.cdc.gov/" TargetMode="External"/><Relationship Id="rId9" Type="http://schemas.openxmlformats.org/officeDocument/2006/relationships/hyperlink" Target="mailto:subscription.service@subscriptions.ssa.gov"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criticalincidentstress.com/" TargetMode="External"/><Relationship Id="rId3" Type="http://schemas.openxmlformats.org/officeDocument/2006/relationships/hyperlink" Target="http://www.theconsumervoice.org/" TargetMode="External"/><Relationship Id="rId7" Type="http://schemas.openxmlformats.org/officeDocument/2006/relationships/hyperlink" Target="mailto:policy@n4a.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mailto:sandy.markwood@n4a.org" TargetMode="External"/><Relationship Id="rId5" Type="http://schemas.openxmlformats.org/officeDocument/2006/relationships/hyperlink" Target="http://www.n4a.org/" TargetMode="External"/><Relationship Id="rId4" Type="http://schemas.openxmlformats.org/officeDocument/2006/relationships/hyperlink" Target="http://www.ltcombudsman.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benefits.gov/" TargetMode="External"/><Relationship Id="rId3" Type="http://schemas.openxmlformats.org/officeDocument/2006/relationships/hyperlink" Target="https://www.medicareadvocacy.org/" TargetMode="External"/><Relationship Id="rId7" Type="http://schemas.openxmlformats.org/officeDocument/2006/relationships/hyperlink" Target="mailto:medicarewatch@medicarerights.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www.medicarerights.org/" TargetMode="External"/><Relationship Id="rId5" Type="http://schemas.openxmlformats.org/officeDocument/2006/relationships/hyperlink" Target="mailto:Medicaid.gov@subscriptions.cms.hhs.gov" TargetMode="External"/><Relationship Id="rId4" Type="http://schemas.openxmlformats.org/officeDocument/2006/relationships/hyperlink" Target="http://www.medicaid.gov/" TargetMode="External"/><Relationship Id="rId9" Type="http://schemas.openxmlformats.org/officeDocument/2006/relationships/hyperlink" Target="mailto:benefits.gov@service.govdelivery.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advancingstates.org%20or%20info@advancingstates.org" TargetMode="External"/><Relationship Id="rId3" Type="http://schemas.openxmlformats.org/officeDocument/2006/relationships/hyperlink" Target="http://www.nursinghome411.org/" TargetMode="External"/><Relationship Id="rId7" Type="http://schemas.openxmlformats.org/officeDocument/2006/relationships/hyperlink" Target="mailto:emails@kff.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www.kff.org/" TargetMode="External"/><Relationship Id="rId5" Type="http://schemas.openxmlformats.org/officeDocument/2006/relationships/hyperlink" Target="mailto:info@justiceinaging.org" TargetMode="External"/><Relationship Id="rId4" Type="http://schemas.openxmlformats.org/officeDocument/2006/relationships/hyperlink" Target="mailto:sara@ltcc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7282516d6a_0_0"/>
          <p:cNvSpPr txBox="1">
            <a:spLocks noGrp="1"/>
          </p:cNvSpPr>
          <p:nvPr>
            <p:ph type="ctrTitle"/>
          </p:nvPr>
        </p:nvSpPr>
        <p:spPr>
          <a:xfrm>
            <a:off x="1154955" y="2099733"/>
            <a:ext cx="8825700" cy="2677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Ombudsman Resources and Best Practices during the COVID-19 pandemic</a:t>
            </a:r>
            <a:endParaRPr dirty="0"/>
          </a:p>
        </p:txBody>
      </p:sp>
      <p:sp>
        <p:nvSpPr>
          <p:cNvPr id="235" name="Google Shape;235;g7282516d6a_0_0"/>
          <p:cNvSpPr txBox="1">
            <a:spLocks noGrp="1"/>
          </p:cNvSpPr>
          <p:nvPr>
            <p:ph type="subTitle" idx="1"/>
          </p:nvPr>
        </p:nvSpPr>
        <p:spPr>
          <a:xfrm>
            <a:off x="1154955" y="4777380"/>
            <a:ext cx="8825700" cy="861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500" dirty="0"/>
              <a:t>A NALLTCO sponsored webinar</a:t>
            </a:r>
            <a:endParaRP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48E5-B9BF-42AE-9B3A-D94D60C76B41}"/>
              </a:ext>
            </a:extLst>
          </p:cNvPr>
          <p:cNvSpPr>
            <a:spLocks noGrp="1"/>
          </p:cNvSpPr>
          <p:nvPr>
            <p:ph type="ctrTitle"/>
          </p:nvPr>
        </p:nvSpPr>
        <p:spPr>
          <a:xfrm>
            <a:off x="1339781" y="1023926"/>
            <a:ext cx="8825658" cy="721288"/>
          </a:xfrm>
        </p:spPr>
        <p:txBody>
          <a:bodyPr/>
          <a:lstStyle/>
          <a:p>
            <a:r>
              <a:rPr lang="en-US" sz="2000" dirty="0">
                <a:solidFill>
                  <a:schemeClr val="bg1"/>
                </a:solidFill>
              </a:rPr>
              <a:t>CMS does not recommend opening facilities to visitors (except for compassionate care situations) until phase three when: </a:t>
            </a:r>
          </a:p>
        </p:txBody>
      </p:sp>
      <p:sp>
        <p:nvSpPr>
          <p:cNvPr id="3" name="Subtitle 2">
            <a:extLst>
              <a:ext uri="{FF2B5EF4-FFF2-40B4-BE49-F238E27FC236}">
                <a16:creationId xmlns:a16="http://schemas.microsoft.com/office/drawing/2014/main" id="{0EBA57A2-05CF-476B-9022-3678AAD8A8C9}"/>
              </a:ext>
            </a:extLst>
          </p:cNvPr>
          <p:cNvSpPr>
            <a:spLocks noGrp="1"/>
          </p:cNvSpPr>
          <p:nvPr>
            <p:ph type="subTitle" idx="1"/>
          </p:nvPr>
        </p:nvSpPr>
        <p:spPr>
          <a:xfrm>
            <a:off x="1154955" y="1848255"/>
            <a:ext cx="8825658" cy="3790545"/>
          </a:xfrm>
        </p:spPr>
        <p:txBody>
          <a:bodyPr>
            <a:normAutofit/>
          </a:bodyPr>
          <a:lstStyle/>
          <a:p>
            <a:pPr>
              <a:spcAft>
                <a:spcPts val="1200"/>
              </a:spcAft>
            </a:pPr>
            <a:r>
              <a:rPr lang="en-US" dirty="0">
                <a:solidFill>
                  <a:schemeClr val="bg1"/>
                </a:solidFill>
              </a:rPr>
              <a:t>•   there have been no new, nursing home onset COVID-19 cases in the nursing home for 28 days (through phases one and two) </a:t>
            </a:r>
          </a:p>
          <a:p>
            <a:pPr>
              <a:spcAft>
                <a:spcPts val="1200"/>
              </a:spcAft>
            </a:pPr>
            <a:r>
              <a:rPr lang="en-US" dirty="0">
                <a:solidFill>
                  <a:schemeClr val="bg1"/>
                </a:solidFill>
              </a:rPr>
              <a:t>•   the nursing home is not experiencing staff shortages </a:t>
            </a:r>
          </a:p>
          <a:p>
            <a:pPr>
              <a:spcAft>
                <a:spcPts val="1200"/>
              </a:spcAft>
            </a:pPr>
            <a:r>
              <a:rPr lang="en-US" dirty="0">
                <a:solidFill>
                  <a:schemeClr val="bg1"/>
                </a:solidFill>
              </a:rPr>
              <a:t>•   the nursing home has adequate supplies of personal protective equipment and essential cleaning and disinfection supplies to care for residents </a:t>
            </a:r>
          </a:p>
          <a:p>
            <a:pPr>
              <a:spcAft>
                <a:spcPts val="1200"/>
              </a:spcAft>
            </a:pPr>
            <a:r>
              <a:rPr lang="en-US" dirty="0">
                <a:solidFill>
                  <a:schemeClr val="bg1"/>
                </a:solidFill>
              </a:rPr>
              <a:t>•   the nursing home has adequate access to testing for COVID-19 </a:t>
            </a:r>
          </a:p>
          <a:p>
            <a:pPr>
              <a:spcAft>
                <a:spcPts val="1200"/>
              </a:spcAft>
            </a:pPr>
            <a:r>
              <a:rPr lang="en-US" dirty="0">
                <a:solidFill>
                  <a:schemeClr val="bg1"/>
                </a:solidFill>
              </a:rPr>
              <a:t>•   Referral hospital(s) have bed capacity on wards and intensive care units</a:t>
            </a:r>
          </a:p>
        </p:txBody>
      </p:sp>
    </p:spTree>
    <p:extLst>
      <p:ext uri="{BB962C8B-B14F-4D97-AF65-F5344CB8AC3E}">
        <p14:creationId xmlns:p14="http://schemas.microsoft.com/office/powerpoint/2010/main" val="127343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BF56-BBD5-4023-987D-06D938DD60C9}"/>
              </a:ext>
            </a:extLst>
          </p:cNvPr>
          <p:cNvSpPr>
            <a:spLocks noGrp="1"/>
          </p:cNvSpPr>
          <p:nvPr>
            <p:ph type="ctrTitle"/>
          </p:nvPr>
        </p:nvSpPr>
        <p:spPr>
          <a:xfrm>
            <a:off x="1154955" y="820880"/>
            <a:ext cx="8825658" cy="475545"/>
          </a:xfrm>
        </p:spPr>
        <p:txBody>
          <a:bodyPr/>
          <a:lstStyle/>
          <a:p>
            <a:r>
              <a:rPr lang="en-US" sz="2400" b="1" u="sng" dirty="0"/>
              <a:t>Phase 1</a:t>
            </a:r>
          </a:p>
        </p:txBody>
      </p:sp>
      <p:sp>
        <p:nvSpPr>
          <p:cNvPr id="3" name="Subtitle 2">
            <a:extLst>
              <a:ext uri="{FF2B5EF4-FFF2-40B4-BE49-F238E27FC236}">
                <a16:creationId xmlns:a16="http://schemas.microsoft.com/office/drawing/2014/main" id="{5E7FA07E-CBC2-4D6E-B16D-A8D723921CA8}"/>
              </a:ext>
            </a:extLst>
          </p:cNvPr>
          <p:cNvSpPr>
            <a:spLocks noGrp="1"/>
          </p:cNvSpPr>
          <p:nvPr>
            <p:ph type="subTitle" idx="1"/>
          </p:nvPr>
        </p:nvSpPr>
        <p:spPr>
          <a:xfrm>
            <a:off x="1154955" y="1413164"/>
            <a:ext cx="9755500" cy="4457700"/>
          </a:xfrm>
        </p:spPr>
        <p:txBody>
          <a:bodyPr>
            <a:normAutofit/>
          </a:bodyPr>
          <a:lstStyle/>
          <a:p>
            <a:pPr>
              <a:spcAft>
                <a:spcPts val="600"/>
              </a:spcAft>
            </a:pPr>
            <a:r>
              <a:rPr lang="en-US" dirty="0"/>
              <a:t>•   </a:t>
            </a:r>
            <a:r>
              <a:rPr lang="en-US" dirty="0">
                <a:solidFill>
                  <a:schemeClr val="bg1"/>
                </a:solidFill>
              </a:rPr>
              <a:t>Visitation generally prohibited, except for compassionate care situations. </a:t>
            </a:r>
          </a:p>
          <a:p>
            <a:pPr>
              <a:spcAft>
                <a:spcPts val="600"/>
              </a:spcAft>
            </a:pPr>
            <a:r>
              <a:rPr lang="en-US" dirty="0">
                <a:solidFill>
                  <a:schemeClr val="bg1"/>
                </a:solidFill>
              </a:rPr>
              <a:t>•   Restricted entry of non-essential healthcare personnel. </a:t>
            </a:r>
          </a:p>
          <a:p>
            <a:pPr>
              <a:spcAft>
                <a:spcPts val="600"/>
              </a:spcAft>
            </a:pPr>
            <a:r>
              <a:rPr lang="en-US" dirty="0">
                <a:solidFill>
                  <a:schemeClr val="bg1"/>
                </a:solidFill>
              </a:rPr>
              <a:t>•   Communal dining limited (for COVID-19 negative or asymptomatic residents only), but residents may eat in the same room with social distancing (limited number of people at tables and spaced by at least 6 feet). </a:t>
            </a:r>
          </a:p>
          <a:p>
            <a:pPr>
              <a:spcAft>
                <a:spcPts val="600"/>
              </a:spcAft>
            </a:pPr>
            <a:r>
              <a:rPr lang="en-US" dirty="0"/>
              <a:t>•   </a:t>
            </a:r>
            <a:r>
              <a:rPr lang="en-US" dirty="0">
                <a:solidFill>
                  <a:schemeClr val="bg1"/>
                </a:solidFill>
              </a:rPr>
              <a:t>Restrict group activities, but some activities may be conducted (for COVID-19 negative or asymptomatic residents only) with social distancing, hand hygiene, and use of a cloth face covering or facemask. </a:t>
            </a:r>
          </a:p>
          <a:p>
            <a:pPr>
              <a:spcAft>
                <a:spcPts val="600"/>
              </a:spcAft>
            </a:pPr>
            <a:r>
              <a:rPr lang="en-US" dirty="0">
                <a:solidFill>
                  <a:schemeClr val="bg1"/>
                </a:solidFill>
              </a:rPr>
              <a:t>•   For medically necessary trips away from of the facility: The resident must wear a cloth face covering or facemask; and o The facility must share the resident’s COVID-19 status with the transportation service and entity with whom the resident has the appointment. </a:t>
            </a:r>
          </a:p>
        </p:txBody>
      </p:sp>
    </p:spTree>
    <p:extLst>
      <p:ext uri="{BB962C8B-B14F-4D97-AF65-F5344CB8AC3E}">
        <p14:creationId xmlns:p14="http://schemas.microsoft.com/office/powerpoint/2010/main" val="349446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3AE2-9C84-4EFB-970E-01884D44C6CD}"/>
              </a:ext>
            </a:extLst>
          </p:cNvPr>
          <p:cNvSpPr>
            <a:spLocks noGrp="1"/>
          </p:cNvSpPr>
          <p:nvPr>
            <p:ph type="ctrTitle"/>
          </p:nvPr>
        </p:nvSpPr>
        <p:spPr>
          <a:xfrm>
            <a:off x="1154955" y="772497"/>
            <a:ext cx="8825658" cy="456431"/>
          </a:xfrm>
        </p:spPr>
        <p:txBody>
          <a:bodyPr/>
          <a:lstStyle/>
          <a:p>
            <a:r>
              <a:rPr lang="en-US" sz="2400" b="1" u="sng" dirty="0"/>
              <a:t>Phase 1</a:t>
            </a:r>
          </a:p>
        </p:txBody>
      </p:sp>
      <p:sp>
        <p:nvSpPr>
          <p:cNvPr id="3" name="Subtitle 2">
            <a:extLst>
              <a:ext uri="{FF2B5EF4-FFF2-40B4-BE49-F238E27FC236}">
                <a16:creationId xmlns:a16="http://schemas.microsoft.com/office/drawing/2014/main" id="{A6F0D0C5-4376-429B-9587-8E77FAED2743}"/>
              </a:ext>
            </a:extLst>
          </p:cNvPr>
          <p:cNvSpPr>
            <a:spLocks noGrp="1"/>
          </p:cNvSpPr>
          <p:nvPr>
            <p:ph type="subTitle" idx="1"/>
          </p:nvPr>
        </p:nvSpPr>
        <p:spPr>
          <a:xfrm>
            <a:off x="1060315" y="1332690"/>
            <a:ext cx="9844391" cy="4442298"/>
          </a:xfrm>
        </p:spPr>
        <p:txBody>
          <a:bodyPr>
            <a:normAutofit fontScale="92500" lnSpcReduction="20000"/>
          </a:bodyPr>
          <a:lstStyle/>
          <a:p>
            <a:pPr>
              <a:spcAft>
                <a:spcPts val="600"/>
              </a:spcAft>
            </a:pPr>
            <a:r>
              <a:rPr lang="en-US" sz="1900" dirty="0">
                <a:solidFill>
                  <a:schemeClr val="bg1"/>
                </a:solidFill>
              </a:rPr>
              <a:t>•   100% screening for all residents: </a:t>
            </a:r>
          </a:p>
          <a:p>
            <a:pPr>
              <a:spcAft>
                <a:spcPts val="600"/>
              </a:spcAft>
            </a:pPr>
            <a:r>
              <a:rPr lang="en-US" sz="1900" dirty="0">
                <a:solidFill>
                  <a:schemeClr val="bg1"/>
                </a:solidFill>
              </a:rPr>
              <a:t>•   100% screening of all persons entering the facility and all staff at the beginning of each shift.</a:t>
            </a:r>
          </a:p>
          <a:p>
            <a:pPr>
              <a:spcAft>
                <a:spcPts val="600"/>
              </a:spcAft>
            </a:pPr>
            <a:r>
              <a:rPr lang="en-US" sz="1900" dirty="0">
                <a:solidFill>
                  <a:schemeClr val="bg1"/>
                </a:solidFill>
              </a:rPr>
              <a:t>•   Universal source control for everyone in the facility. Residents and visitors entering for compassionate care wear cloth face covering or facemask. </a:t>
            </a:r>
          </a:p>
          <a:p>
            <a:pPr>
              <a:spcAft>
                <a:spcPts val="600"/>
              </a:spcAft>
            </a:pPr>
            <a:r>
              <a:rPr lang="en-US" sz="1900" dirty="0">
                <a:solidFill>
                  <a:schemeClr val="bg1"/>
                </a:solidFill>
              </a:rPr>
              <a:t>•   All staff wear appropriate PPE when they are interacting with residents, to the extent PPE is available and consistent with CDC guidance on optimization of PPE. Staff wear cloth face covering if facemask is not indicated. </a:t>
            </a:r>
          </a:p>
          <a:p>
            <a:pPr>
              <a:spcAft>
                <a:spcPts val="600"/>
              </a:spcAft>
            </a:pPr>
            <a:r>
              <a:rPr lang="en-US" sz="1900" dirty="0">
                <a:solidFill>
                  <a:schemeClr val="bg1"/>
                </a:solidFill>
              </a:rPr>
              <a:t>•   All staff are tested weekly. All residents are tested upon identification of an individual with symptoms consistent with COVID-19 or if staff have tested  positive for COVID-19. Weekly testing continues until all residents test negative. </a:t>
            </a:r>
          </a:p>
          <a:p>
            <a:pPr>
              <a:spcAft>
                <a:spcPts val="600"/>
              </a:spcAft>
            </a:pPr>
            <a:r>
              <a:rPr lang="en-US" sz="1900" dirty="0">
                <a:solidFill>
                  <a:schemeClr val="bg1"/>
                </a:solidFill>
              </a:rPr>
              <a:t>•   Dedicated space in facility for cohorting and managing care for residents with COVID-19; plan to manage new/readmissions with an unknown COVID19 status and residents who develop symptoms.</a:t>
            </a:r>
          </a:p>
          <a:p>
            <a:endParaRPr lang="en-US" dirty="0">
              <a:solidFill>
                <a:schemeClr val="bg1"/>
              </a:solidFill>
            </a:endParaRPr>
          </a:p>
        </p:txBody>
      </p:sp>
    </p:spTree>
    <p:extLst>
      <p:ext uri="{BB962C8B-B14F-4D97-AF65-F5344CB8AC3E}">
        <p14:creationId xmlns:p14="http://schemas.microsoft.com/office/powerpoint/2010/main" val="8878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FAFD-DD74-406A-B15C-BDA1748F87D5}"/>
              </a:ext>
            </a:extLst>
          </p:cNvPr>
          <p:cNvSpPr>
            <a:spLocks noGrp="1"/>
          </p:cNvSpPr>
          <p:nvPr>
            <p:ph type="ctrTitle"/>
          </p:nvPr>
        </p:nvSpPr>
        <p:spPr>
          <a:xfrm>
            <a:off x="1154954" y="719126"/>
            <a:ext cx="8825658" cy="468369"/>
          </a:xfrm>
        </p:spPr>
        <p:txBody>
          <a:bodyPr/>
          <a:lstStyle/>
          <a:p>
            <a:r>
              <a:rPr lang="en-US" sz="2400" b="1" u="sng" dirty="0"/>
              <a:t>Phase 2</a:t>
            </a:r>
            <a:endParaRPr lang="en-US" sz="2400" dirty="0"/>
          </a:p>
        </p:txBody>
      </p:sp>
      <p:sp>
        <p:nvSpPr>
          <p:cNvPr id="3" name="Subtitle 2">
            <a:extLst>
              <a:ext uri="{FF2B5EF4-FFF2-40B4-BE49-F238E27FC236}">
                <a16:creationId xmlns:a16="http://schemas.microsoft.com/office/drawing/2014/main" id="{59B553C5-6161-4125-94B2-024A454C84A4}"/>
              </a:ext>
            </a:extLst>
          </p:cNvPr>
          <p:cNvSpPr>
            <a:spLocks noGrp="1"/>
          </p:cNvSpPr>
          <p:nvPr>
            <p:ph type="subTitle" idx="1"/>
          </p:nvPr>
        </p:nvSpPr>
        <p:spPr>
          <a:xfrm>
            <a:off x="1077133" y="1361873"/>
            <a:ext cx="9710841" cy="4494178"/>
          </a:xfrm>
        </p:spPr>
        <p:txBody>
          <a:bodyPr>
            <a:noAutofit/>
          </a:bodyPr>
          <a:lstStyle/>
          <a:p>
            <a:pPr marL="422910" indent="-285750">
              <a:lnSpc>
                <a:spcPct val="120000"/>
              </a:lnSpc>
              <a:spcAft>
                <a:spcPts val="600"/>
              </a:spcAft>
              <a:buClr>
                <a:schemeClr val="bg1"/>
              </a:buClr>
              <a:buFont typeface="Arial" panose="020B0604020202020204" pitchFamily="34" charset="0"/>
              <a:buChar char="•"/>
            </a:pPr>
            <a:r>
              <a:rPr lang="en-US" dirty="0">
                <a:solidFill>
                  <a:schemeClr val="bg1"/>
                </a:solidFill>
              </a:rPr>
              <a:t>Visitation generally prohibited, except for compassionate care situations. </a:t>
            </a:r>
          </a:p>
          <a:p>
            <a:pPr marL="422910" indent="-285750">
              <a:lnSpc>
                <a:spcPct val="120000"/>
              </a:lnSpc>
              <a:spcAft>
                <a:spcPts val="600"/>
              </a:spcAft>
              <a:buClr>
                <a:schemeClr val="bg1"/>
              </a:buClr>
              <a:buFont typeface="Arial" panose="020B0604020202020204" pitchFamily="34" charset="0"/>
              <a:buChar char="•"/>
            </a:pPr>
            <a:r>
              <a:rPr lang="en-US" dirty="0">
                <a:solidFill>
                  <a:schemeClr val="bg1"/>
                </a:solidFill>
              </a:rPr>
              <a:t>Allow entry of limited numbers of non-essential healthcare personnel/contractors as determined necessary by the facility.</a:t>
            </a:r>
          </a:p>
          <a:p>
            <a:pPr marL="422910" indent="-285750">
              <a:lnSpc>
                <a:spcPct val="120000"/>
              </a:lnSpc>
              <a:spcAft>
                <a:spcPts val="600"/>
              </a:spcAft>
              <a:buClr>
                <a:schemeClr val="bg1"/>
              </a:buClr>
              <a:buFont typeface="Arial" panose="020B0604020202020204" pitchFamily="34" charset="0"/>
              <a:buChar char="•"/>
            </a:pPr>
            <a:r>
              <a:rPr lang="en-US" dirty="0">
                <a:solidFill>
                  <a:schemeClr val="bg1"/>
                </a:solidFill>
              </a:rPr>
              <a:t>Communal dining limited (for COVID-19 negative or asymptomatic residents only), but residents may eat in the same room with social distancing. </a:t>
            </a:r>
          </a:p>
          <a:p>
            <a:pPr marL="422910" indent="-285750">
              <a:lnSpc>
                <a:spcPct val="120000"/>
              </a:lnSpc>
              <a:spcAft>
                <a:spcPts val="600"/>
              </a:spcAft>
              <a:buClr>
                <a:schemeClr val="bg1"/>
              </a:buClr>
              <a:buFont typeface="Arial" panose="020B0604020202020204" pitchFamily="34" charset="0"/>
              <a:buChar char="•"/>
            </a:pPr>
            <a:r>
              <a:rPr lang="en-US" dirty="0">
                <a:solidFill>
                  <a:schemeClr val="bg1"/>
                </a:solidFill>
              </a:rPr>
              <a:t>Group activities, including outings, limited (for asymptomatic or COVID-19 negative residents only) with no more than 10 people and social distancing.  </a:t>
            </a:r>
          </a:p>
          <a:p>
            <a:pPr marL="422910" indent="-285750">
              <a:lnSpc>
                <a:spcPct val="120000"/>
              </a:lnSpc>
              <a:spcAft>
                <a:spcPts val="600"/>
              </a:spcAft>
              <a:buClr>
                <a:schemeClr val="bg1"/>
              </a:buClr>
              <a:buFont typeface="Arial" panose="020B0604020202020204" pitchFamily="34" charset="0"/>
              <a:buChar char="•"/>
            </a:pPr>
            <a:r>
              <a:rPr lang="en-US" dirty="0">
                <a:solidFill>
                  <a:schemeClr val="bg1"/>
                </a:solidFill>
              </a:rPr>
              <a:t>Medically necessary trips outside of the facility. </a:t>
            </a:r>
          </a:p>
          <a:p>
            <a:pPr marL="422910" indent="-285750">
              <a:lnSpc>
                <a:spcPct val="120000"/>
              </a:lnSpc>
              <a:spcAft>
                <a:spcPts val="600"/>
              </a:spcAft>
              <a:buClr>
                <a:schemeClr val="bg1"/>
              </a:buClr>
              <a:buFont typeface="Arial" panose="020B0604020202020204" pitchFamily="34" charset="0"/>
              <a:buChar char="•"/>
            </a:pPr>
            <a:r>
              <a:rPr lang="en-US" dirty="0">
                <a:solidFill>
                  <a:schemeClr val="bg1"/>
                </a:solidFill>
              </a:rPr>
              <a:t>100% screening of all persons entering the facility and all staff at the beginning of each shift. </a:t>
            </a:r>
          </a:p>
          <a:p>
            <a:pPr marL="137160" indent="0">
              <a:buClr>
                <a:schemeClr val="bg1"/>
              </a:buClr>
            </a:pPr>
            <a:endParaRPr lang="en-US" dirty="0">
              <a:solidFill>
                <a:schemeClr val="bg1"/>
              </a:solidFill>
            </a:endParaRPr>
          </a:p>
        </p:txBody>
      </p:sp>
    </p:spTree>
    <p:extLst>
      <p:ext uri="{BB962C8B-B14F-4D97-AF65-F5344CB8AC3E}">
        <p14:creationId xmlns:p14="http://schemas.microsoft.com/office/powerpoint/2010/main" val="217476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637A-2BFB-4C49-B753-B5BB828D233A}"/>
              </a:ext>
            </a:extLst>
          </p:cNvPr>
          <p:cNvSpPr>
            <a:spLocks noGrp="1"/>
          </p:cNvSpPr>
          <p:nvPr>
            <p:ph type="ctrTitle"/>
          </p:nvPr>
        </p:nvSpPr>
        <p:spPr>
          <a:xfrm>
            <a:off x="1086861" y="854593"/>
            <a:ext cx="8825658" cy="448914"/>
          </a:xfrm>
        </p:spPr>
        <p:txBody>
          <a:bodyPr/>
          <a:lstStyle/>
          <a:p>
            <a:r>
              <a:rPr lang="en-US" sz="2400" b="1" u="sng" dirty="0"/>
              <a:t>Phase 2</a:t>
            </a:r>
            <a:endParaRPr lang="en-US" sz="2400" dirty="0"/>
          </a:p>
        </p:txBody>
      </p:sp>
      <p:sp>
        <p:nvSpPr>
          <p:cNvPr id="3" name="Subtitle 2">
            <a:extLst>
              <a:ext uri="{FF2B5EF4-FFF2-40B4-BE49-F238E27FC236}">
                <a16:creationId xmlns:a16="http://schemas.microsoft.com/office/drawing/2014/main" id="{D97ED394-AFF3-4B7C-AC29-37AA5A42B16E}"/>
              </a:ext>
            </a:extLst>
          </p:cNvPr>
          <p:cNvSpPr>
            <a:spLocks noGrp="1"/>
          </p:cNvSpPr>
          <p:nvPr>
            <p:ph type="subTitle" idx="1"/>
          </p:nvPr>
        </p:nvSpPr>
        <p:spPr>
          <a:xfrm>
            <a:off x="1154955" y="1575881"/>
            <a:ext cx="8825658" cy="4338536"/>
          </a:xfrm>
        </p:spPr>
        <p:txBody>
          <a:bodyPr>
            <a:normAutofit lnSpcReduction="10000"/>
          </a:bodyPr>
          <a:lstStyle/>
          <a:p>
            <a:pPr marL="422910" indent="-285750">
              <a:lnSpc>
                <a:spcPct val="120000"/>
              </a:lnSpc>
              <a:spcAft>
                <a:spcPts val="600"/>
              </a:spcAft>
              <a:buClr>
                <a:schemeClr val="bg1"/>
              </a:buClr>
              <a:buFont typeface="Arial" panose="020B0604020202020204" pitchFamily="34" charset="0"/>
              <a:buChar char="•"/>
            </a:pPr>
            <a:r>
              <a:rPr lang="en-US" dirty="0">
                <a:solidFill>
                  <a:schemeClr val="bg1"/>
                </a:solidFill>
              </a:rPr>
              <a:t>100% screening (at least daily) for all residents.</a:t>
            </a:r>
          </a:p>
          <a:p>
            <a:pPr>
              <a:spcAft>
                <a:spcPts val="1200"/>
              </a:spcAft>
              <a:buClr>
                <a:schemeClr val="bg1"/>
              </a:buClr>
              <a:buFont typeface="Arial" panose="020B0604020202020204" pitchFamily="34" charset="0"/>
              <a:buChar char="•"/>
            </a:pPr>
            <a:r>
              <a:rPr lang="en-US" dirty="0">
                <a:solidFill>
                  <a:schemeClr val="bg1"/>
                </a:solidFill>
              </a:rPr>
              <a:t>Universal source control for everyone in the facility. Residents and visitors entering for compassionate care wear cloth face covering or facemask.</a:t>
            </a:r>
          </a:p>
          <a:p>
            <a:pPr>
              <a:spcAft>
                <a:spcPts val="1200"/>
              </a:spcAft>
            </a:pPr>
            <a:r>
              <a:rPr lang="en-US" dirty="0">
                <a:solidFill>
                  <a:schemeClr val="bg1"/>
                </a:solidFill>
              </a:rPr>
              <a:t> •  All staff wear all appropriate PPE when indicated. Staff wear cloth face covering if facemask is not indicated, such as administrative staff. </a:t>
            </a:r>
          </a:p>
          <a:p>
            <a:pPr>
              <a:spcAft>
                <a:spcPts val="1200"/>
              </a:spcAft>
            </a:pPr>
            <a:r>
              <a:rPr lang="en-US" dirty="0">
                <a:solidFill>
                  <a:schemeClr val="bg1"/>
                </a:solidFill>
              </a:rPr>
              <a:t>•   Test all staff weekly. Test all residents upon identification of an individual with symptoms consistent with COVID-19, or if staff have tested positive for COVID-19. Weekly testing continues until all residents test negative. </a:t>
            </a:r>
          </a:p>
          <a:p>
            <a:pPr>
              <a:spcAft>
                <a:spcPts val="1200"/>
              </a:spcAft>
            </a:pPr>
            <a:r>
              <a:rPr lang="en-US" dirty="0">
                <a:solidFill>
                  <a:schemeClr val="bg1"/>
                </a:solidFill>
              </a:rPr>
              <a:t>•   Dedicated space in facility for cohorting and managing care for residents with COVID-19; plan to manage new/readmissions with an unknown COVID19 status and residents who develop symptoms.</a:t>
            </a:r>
          </a:p>
        </p:txBody>
      </p:sp>
    </p:spTree>
    <p:extLst>
      <p:ext uri="{BB962C8B-B14F-4D97-AF65-F5344CB8AC3E}">
        <p14:creationId xmlns:p14="http://schemas.microsoft.com/office/powerpoint/2010/main" val="299458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EDB6-2C14-47E5-92CC-07B5D8B7A510}"/>
              </a:ext>
            </a:extLst>
          </p:cNvPr>
          <p:cNvSpPr>
            <a:spLocks noGrp="1"/>
          </p:cNvSpPr>
          <p:nvPr>
            <p:ph type="ctrTitle"/>
          </p:nvPr>
        </p:nvSpPr>
        <p:spPr>
          <a:xfrm>
            <a:off x="1459149" y="728853"/>
            <a:ext cx="8576588" cy="526735"/>
          </a:xfrm>
        </p:spPr>
        <p:txBody>
          <a:bodyPr/>
          <a:lstStyle/>
          <a:p>
            <a:r>
              <a:rPr lang="en-US" sz="2400" b="1" u="sng" dirty="0"/>
              <a:t>Phase 3</a:t>
            </a:r>
            <a:endParaRPr lang="en-US" sz="2400" dirty="0"/>
          </a:p>
        </p:txBody>
      </p:sp>
      <p:sp>
        <p:nvSpPr>
          <p:cNvPr id="3" name="Subtitle 2">
            <a:extLst>
              <a:ext uri="{FF2B5EF4-FFF2-40B4-BE49-F238E27FC236}">
                <a16:creationId xmlns:a16="http://schemas.microsoft.com/office/drawing/2014/main" id="{6DF71603-7D78-46C1-856B-72B90D15B162}"/>
              </a:ext>
            </a:extLst>
          </p:cNvPr>
          <p:cNvSpPr>
            <a:spLocks noGrp="1"/>
          </p:cNvSpPr>
          <p:nvPr>
            <p:ph type="subTitle" idx="1"/>
          </p:nvPr>
        </p:nvSpPr>
        <p:spPr>
          <a:xfrm>
            <a:off x="1210079" y="1395019"/>
            <a:ext cx="8825658" cy="4470760"/>
          </a:xfrm>
        </p:spPr>
        <p:txBody>
          <a:bodyPr>
            <a:normAutofit/>
          </a:bodyPr>
          <a:lstStyle/>
          <a:p>
            <a:pPr>
              <a:spcAft>
                <a:spcPts val="600"/>
              </a:spcAft>
            </a:pPr>
            <a:r>
              <a:rPr lang="en-US" dirty="0">
                <a:solidFill>
                  <a:schemeClr val="bg1"/>
                </a:solidFill>
              </a:rPr>
              <a:t>•   Visitation allowed with screening and all additional precautions. </a:t>
            </a:r>
          </a:p>
          <a:p>
            <a:pPr>
              <a:spcAft>
                <a:spcPts val="600"/>
              </a:spcAft>
            </a:pPr>
            <a:r>
              <a:rPr lang="en-US" dirty="0">
                <a:solidFill>
                  <a:schemeClr val="bg1"/>
                </a:solidFill>
              </a:rPr>
              <a:t>•   Allow entry of non-essential healthcare personnel/contractors as determined necessary by the facility, with screening and additional precautions.</a:t>
            </a:r>
          </a:p>
          <a:p>
            <a:pPr>
              <a:spcAft>
                <a:spcPts val="600"/>
              </a:spcAft>
            </a:pPr>
            <a:r>
              <a:rPr lang="en-US" dirty="0">
                <a:solidFill>
                  <a:schemeClr val="bg1"/>
                </a:solidFill>
              </a:rPr>
              <a:t>•   Communal dining limited (for COVID-19 negative or asymptomatic residents only), but residents may eat in the same room with social distancing (limited number of people at tables and spaced by at least 6 feet). </a:t>
            </a:r>
          </a:p>
          <a:p>
            <a:pPr>
              <a:spcAft>
                <a:spcPts val="600"/>
              </a:spcAft>
            </a:pPr>
            <a:r>
              <a:rPr lang="en-US" dirty="0">
                <a:solidFill>
                  <a:schemeClr val="bg1"/>
                </a:solidFill>
              </a:rPr>
              <a:t>•   Group activities, including outings, allowed (for asymptomatic or COVID-19 negative residents only) with no more than the number of people where social distancing among residents can be maintained.</a:t>
            </a:r>
          </a:p>
          <a:p>
            <a:pPr>
              <a:spcAft>
                <a:spcPts val="600"/>
              </a:spcAft>
            </a:pPr>
            <a:r>
              <a:rPr lang="en-US" dirty="0">
                <a:solidFill>
                  <a:schemeClr val="bg1"/>
                </a:solidFill>
              </a:rPr>
              <a:t>•   Allow entry of volunteers, with screening and additional precautions </a:t>
            </a:r>
          </a:p>
          <a:p>
            <a:pPr>
              <a:spcAft>
                <a:spcPts val="600"/>
              </a:spcAft>
            </a:pPr>
            <a:endParaRPr lang="en-US" dirty="0">
              <a:solidFill>
                <a:schemeClr val="bg1"/>
              </a:solidFill>
            </a:endParaRPr>
          </a:p>
          <a:p>
            <a:pPr>
              <a:spcAft>
                <a:spcPts val="600"/>
              </a:spcAft>
            </a:pPr>
            <a:endParaRPr lang="en-US" dirty="0">
              <a:solidFill>
                <a:schemeClr val="bg1"/>
              </a:solidFill>
            </a:endParaRPr>
          </a:p>
          <a:p>
            <a:pPr>
              <a:spcAft>
                <a:spcPts val="1200"/>
              </a:spcAft>
            </a:pPr>
            <a:endParaRPr lang="en-US" dirty="0">
              <a:solidFill>
                <a:schemeClr val="bg1"/>
              </a:solidFill>
            </a:endParaRPr>
          </a:p>
        </p:txBody>
      </p:sp>
    </p:spTree>
    <p:extLst>
      <p:ext uri="{BB962C8B-B14F-4D97-AF65-F5344CB8AC3E}">
        <p14:creationId xmlns:p14="http://schemas.microsoft.com/office/powerpoint/2010/main" val="202838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A513-EC9A-4B88-B8BF-9E0710A05C34}"/>
              </a:ext>
            </a:extLst>
          </p:cNvPr>
          <p:cNvSpPr>
            <a:spLocks noGrp="1"/>
          </p:cNvSpPr>
          <p:nvPr>
            <p:ph type="ctrTitle"/>
          </p:nvPr>
        </p:nvSpPr>
        <p:spPr>
          <a:xfrm>
            <a:off x="1125772" y="569625"/>
            <a:ext cx="8825658" cy="468369"/>
          </a:xfrm>
        </p:spPr>
        <p:txBody>
          <a:bodyPr/>
          <a:lstStyle/>
          <a:p>
            <a:r>
              <a:rPr lang="en-US" sz="2400" b="1" u="sng" dirty="0"/>
              <a:t>Phase 3</a:t>
            </a:r>
            <a:endParaRPr lang="en-US" sz="2400" dirty="0"/>
          </a:p>
        </p:txBody>
      </p:sp>
      <p:sp>
        <p:nvSpPr>
          <p:cNvPr id="3" name="Subtitle 2">
            <a:extLst>
              <a:ext uri="{FF2B5EF4-FFF2-40B4-BE49-F238E27FC236}">
                <a16:creationId xmlns:a16="http://schemas.microsoft.com/office/drawing/2014/main" id="{22716407-4D17-451D-ADA8-348140CB2118}"/>
              </a:ext>
            </a:extLst>
          </p:cNvPr>
          <p:cNvSpPr>
            <a:spLocks noGrp="1"/>
          </p:cNvSpPr>
          <p:nvPr>
            <p:ph type="subTitle" idx="1"/>
          </p:nvPr>
        </p:nvSpPr>
        <p:spPr>
          <a:xfrm>
            <a:off x="1001949" y="1037994"/>
            <a:ext cx="9640109" cy="4892311"/>
          </a:xfrm>
        </p:spPr>
        <p:txBody>
          <a:bodyPr>
            <a:noAutofit/>
          </a:bodyPr>
          <a:lstStyle/>
          <a:p>
            <a:pPr>
              <a:spcAft>
                <a:spcPts val="600"/>
              </a:spcAft>
            </a:pPr>
            <a:r>
              <a:rPr lang="en-US" dirty="0">
                <a:solidFill>
                  <a:schemeClr val="bg1"/>
                </a:solidFill>
              </a:rPr>
              <a:t>•   Medically necessary trips outside of the facility. </a:t>
            </a:r>
          </a:p>
          <a:p>
            <a:pPr>
              <a:spcAft>
                <a:spcPts val="600"/>
              </a:spcAft>
            </a:pPr>
            <a:r>
              <a:rPr lang="en-US" dirty="0">
                <a:solidFill>
                  <a:schemeClr val="bg1"/>
                </a:solidFill>
              </a:rPr>
              <a:t>•   100% screening of all persons entering the facility and all staff at the beginning of each shift. </a:t>
            </a:r>
          </a:p>
          <a:p>
            <a:pPr>
              <a:spcAft>
                <a:spcPts val="600"/>
              </a:spcAft>
            </a:pPr>
            <a:r>
              <a:rPr lang="en-US" dirty="0">
                <a:solidFill>
                  <a:schemeClr val="bg1"/>
                </a:solidFill>
              </a:rPr>
              <a:t>•   100% screening (at least daily) for all residents o Temperature checks o Questions about and observation for other signs or symptoms of COVID-19 </a:t>
            </a:r>
          </a:p>
          <a:p>
            <a:pPr>
              <a:spcAft>
                <a:spcPts val="600"/>
              </a:spcAft>
            </a:pPr>
            <a:r>
              <a:rPr lang="en-US" dirty="0">
                <a:solidFill>
                  <a:schemeClr val="bg1"/>
                </a:solidFill>
              </a:rPr>
              <a:t>•   Universal source control for everyone in the facility. </a:t>
            </a:r>
          </a:p>
          <a:p>
            <a:pPr>
              <a:spcAft>
                <a:spcPts val="600"/>
              </a:spcAft>
            </a:pPr>
            <a:r>
              <a:rPr lang="en-US" dirty="0">
                <a:solidFill>
                  <a:schemeClr val="bg1"/>
                </a:solidFill>
              </a:rPr>
              <a:t>•   All staff wear all appropriate PPE when indicated. </a:t>
            </a:r>
          </a:p>
          <a:p>
            <a:pPr>
              <a:spcAft>
                <a:spcPts val="600"/>
              </a:spcAft>
            </a:pPr>
            <a:r>
              <a:rPr lang="en-US" dirty="0">
                <a:solidFill>
                  <a:schemeClr val="bg1"/>
                </a:solidFill>
              </a:rPr>
              <a:t>•   Test all staff weekly. Test all residents upon identification of an individual with symptoms consistent with COVID-19, or if staff have tested positive for COVID-19. Weekly testing continues until all residents test negative. </a:t>
            </a:r>
          </a:p>
          <a:p>
            <a:pPr>
              <a:spcAft>
                <a:spcPts val="600"/>
              </a:spcAft>
            </a:pPr>
            <a:r>
              <a:rPr lang="en-US" dirty="0">
                <a:solidFill>
                  <a:schemeClr val="bg1"/>
                </a:solidFill>
              </a:rPr>
              <a:t>•   Dedicated space in facility for cohorting and managing care for residents with COVID-19; plan to manage new/readmissions with an unknown COVID-19 status and residents who develop symptoms. </a:t>
            </a:r>
          </a:p>
        </p:txBody>
      </p:sp>
    </p:spTree>
    <p:extLst>
      <p:ext uri="{BB962C8B-B14F-4D97-AF65-F5344CB8AC3E}">
        <p14:creationId xmlns:p14="http://schemas.microsoft.com/office/powerpoint/2010/main" val="79540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F229-1FE0-400B-89E0-38F567AD992C}"/>
              </a:ext>
            </a:extLst>
          </p:cNvPr>
          <p:cNvSpPr>
            <a:spLocks noGrp="1"/>
          </p:cNvSpPr>
          <p:nvPr>
            <p:ph type="ctrTitle"/>
          </p:nvPr>
        </p:nvSpPr>
        <p:spPr>
          <a:xfrm>
            <a:off x="1154955" y="861134"/>
            <a:ext cx="9764578" cy="1017519"/>
          </a:xfrm>
        </p:spPr>
        <p:txBody>
          <a:bodyPr/>
          <a:lstStyle/>
          <a:p>
            <a:pPr algn="ctr"/>
            <a:r>
              <a:rPr lang="en-US" sz="2800" dirty="0"/>
              <a:t>The </a:t>
            </a:r>
            <a:r>
              <a:rPr lang="en-US" sz="2800" dirty="0">
                <a:solidFill>
                  <a:schemeClr val="bg1"/>
                </a:solidFill>
                <a:hlinkClick r:id="rId2">
                  <a:extLst>
                    <a:ext uri="{A12FA001-AC4F-418D-AE19-62706E023703}">
                      <ahyp:hlinkClr xmlns:ahyp="http://schemas.microsoft.com/office/drawing/2018/hyperlinkcolor" val="tx"/>
                    </a:ext>
                  </a:extLst>
                </a:hlinkClick>
              </a:rPr>
              <a:t>Coronavirus Commission for Safety and Quality in Nursing Homes</a:t>
            </a:r>
            <a:r>
              <a:rPr lang="en-US" sz="2800" dirty="0">
                <a:solidFill>
                  <a:schemeClr val="bg1"/>
                </a:solidFill>
              </a:rPr>
              <a:t> </a:t>
            </a:r>
            <a:r>
              <a:rPr lang="en-US" sz="2800" dirty="0"/>
              <a:t>will be formed. </a:t>
            </a:r>
          </a:p>
        </p:txBody>
      </p:sp>
      <p:sp>
        <p:nvSpPr>
          <p:cNvPr id="4" name="Rectangle 3">
            <a:extLst>
              <a:ext uri="{FF2B5EF4-FFF2-40B4-BE49-F238E27FC236}">
                <a16:creationId xmlns:a16="http://schemas.microsoft.com/office/drawing/2014/main" id="{811AF417-5446-413F-8D08-F2888E200E4C}"/>
              </a:ext>
            </a:extLst>
          </p:cNvPr>
          <p:cNvSpPr/>
          <p:nvPr/>
        </p:nvSpPr>
        <p:spPr>
          <a:xfrm>
            <a:off x="1287262" y="2178399"/>
            <a:ext cx="9632271" cy="3539430"/>
          </a:xfrm>
          <a:prstGeom prst="rect">
            <a:avLst/>
          </a:prstGeom>
        </p:spPr>
        <p:txBody>
          <a:bodyPr wrap="square">
            <a:spAutoFit/>
          </a:bodyPr>
          <a:lstStyle/>
          <a:p>
            <a:r>
              <a:rPr lang="en-US" sz="2800" dirty="0">
                <a:solidFill>
                  <a:schemeClr val="bg1"/>
                </a:solidFill>
                <a:latin typeface="freight-sans-pro"/>
              </a:rPr>
              <a:t>The Commission will include industry experts, clinicians, medical ethicists,</a:t>
            </a:r>
            <a:r>
              <a:rPr lang="en-US" sz="2800" dirty="0">
                <a:solidFill>
                  <a:srgbClr val="2C2727"/>
                </a:solidFill>
                <a:latin typeface="freight-sans-pro"/>
              </a:rPr>
              <a:t> </a:t>
            </a:r>
            <a:r>
              <a:rPr lang="en-US" sz="2800" dirty="0">
                <a:solidFill>
                  <a:schemeClr val="bg1"/>
                </a:solidFill>
                <a:latin typeface="freight-sans-pro"/>
              </a:rPr>
              <a:t>administrators, academicians, infection control and prevention professionals, family members, resident/patient advocates, state and local authorities and others.  </a:t>
            </a:r>
          </a:p>
          <a:p>
            <a:endParaRPr lang="en-US" sz="2800" dirty="0">
              <a:solidFill>
                <a:schemeClr val="bg1"/>
              </a:solidFill>
              <a:latin typeface="freight-sans-pro"/>
            </a:endParaRPr>
          </a:p>
          <a:p>
            <a:r>
              <a:rPr lang="en-US" sz="2800" dirty="0">
                <a:solidFill>
                  <a:schemeClr val="bg1"/>
                </a:solidFill>
                <a:latin typeface="freight-sans-pro"/>
              </a:rPr>
              <a:t>Members will be selected through a nomination process. </a:t>
            </a:r>
          </a:p>
          <a:p>
            <a:endParaRPr lang="en-US" sz="2800" dirty="0">
              <a:solidFill>
                <a:schemeClr val="bg1"/>
              </a:solidFill>
              <a:latin typeface="freight-sans-pro"/>
            </a:endParaRPr>
          </a:p>
          <a:p>
            <a:r>
              <a:rPr lang="en-US" sz="2800" dirty="0">
                <a:solidFill>
                  <a:schemeClr val="bg1"/>
                </a:solidFill>
                <a:latin typeface="freight-sans-pro"/>
              </a:rPr>
              <a:t>The Commission is expected to start sometime in May.</a:t>
            </a:r>
            <a:endParaRPr lang="en-US" sz="2800" dirty="0">
              <a:solidFill>
                <a:schemeClr val="bg1"/>
              </a:solidFill>
            </a:endParaRPr>
          </a:p>
        </p:txBody>
      </p:sp>
    </p:spTree>
    <p:extLst>
      <p:ext uri="{BB962C8B-B14F-4D97-AF65-F5344CB8AC3E}">
        <p14:creationId xmlns:p14="http://schemas.microsoft.com/office/powerpoint/2010/main" val="286716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7282516d6a_0_10"/>
          <p:cNvSpPr txBox="1">
            <a:spLocks noGrp="1"/>
          </p:cNvSpPr>
          <p:nvPr>
            <p:ph type="ctrTitle"/>
          </p:nvPr>
        </p:nvSpPr>
        <p:spPr>
          <a:xfrm>
            <a:off x="1238925" y="1059610"/>
            <a:ext cx="9714150" cy="861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endParaRPr sz="3600" b="1" dirty="0">
              <a:solidFill>
                <a:srgbClr val="FFFFFF"/>
              </a:solidFill>
            </a:endParaRPr>
          </a:p>
          <a:p>
            <a:pPr marL="0" lvl="0" indent="0" algn="l" rtl="0">
              <a:spcBef>
                <a:spcPts val="0"/>
              </a:spcBef>
              <a:spcAft>
                <a:spcPts val="0"/>
              </a:spcAft>
              <a:buNone/>
            </a:pPr>
            <a:r>
              <a:rPr lang="en-US" sz="3600" b="1" u="sng" dirty="0"/>
              <a:t>Advocacy and Documentation of Events</a:t>
            </a:r>
            <a:endParaRPr sz="3600" b="1" u="sng" dirty="0"/>
          </a:p>
        </p:txBody>
      </p:sp>
      <p:sp>
        <p:nvSpPr>
          <p:cNvPr id="6" name="Google Shape;247;g72d60fffb6_0_0">
            <a:extLst>
              <a:ext uri="{FF2B5EF4-FFF2-40B4-BE49-F238E27FC236}">
                <a16:creationId xmlns:a16="http://schemas.microsoft.com/office/drawing/2014/main" id="{1D4A283D-7D44-45C0-8291-7E86739DF69E}"/>
              </a:ext>
            </a:extLst>
          </p:cNvPr>
          <p:cNvSpPr txBox="1">
            <a:spLocks/>
          </p:cNvSpPr>
          <p:nvPr/>
        </p:nvSpPr>
        <p:spPr>
          <a:xfrm>
            <a:off x="985272" y="5380696"/>
            <a:ext cx="8825700" cy="861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309880" algn="ctr"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L="1371600" marR="0" lvl="2" indent="-299719" algn="ctr"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L="1828800" marR="0" lvl="3"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L="2286000" marR="0" lvl="4"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L="2743200" marR="0" lvl="5"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L="3200400" marR="0" lvl="6"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L="3657600" marR="0" lvl="7"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L="4114800" marR="0" lvl="8"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pPr marL="0" indent="0" algn="ctr"/>
            <a:r>
              <a:rPr lang="en-US" sz="2000" b="1" dirty="0"/>
              <a:t>Richard Danford: rdanford55@gmail.com</a:t>
            </a:r>
          </a:p>
        </p:txBody>
      </p:sp>
      <p:sp>
        <p:nvSpPr>
          <p:cNvPr id="2" name="TextBox 1">
            <a:extLst>
              <a:ext uri="{FF2B5EF4-FFF2-40B4-BE49-F238E27FC236}">
                <a16:creationId xmlns:a16="http://schemas.microsoft.com/office/drawing/2014/main" id="{1DDA0A02-B3FE-488A-BBD7-35257F7DCE29}"/>
              </a:ext>
            </a:extLst>
          </p:cNvPr>
          <p:cNvSpPr txBox="1"/>
          <p:nvPr/>
        </p:nvSpPr>
        <p:spPr>
          <a:xfrm>
            <a:off x="1622981" y="2441542"/>
            <a:ext cx="8946037" cy="2554545"/>
          </a:xfrm>
          <a:prstGeom prst="rect">
            <a:avLst/>
          </a:prstGeom>
          <a:noFill/>
        </p:spPr>
        <p:txBody>
          <a:bodyPr wrap="square" rtlCol="0">
            <a:spAutoFit/>
          </a:bodyPr>
          <a:lstStyle/>
          <a:p>
            <a:r>
              <a:rPr lang="en-US" sz="2000" dirty="0">
                <a:solidFill>
                  <a:schemeClr val="bg1"/>
                </a:solidFill>
              </a:rPr>
              <a:t>Do your best to track and document cases and events that occur during this critical time. It may require doing it “outside the system.”</a:t>
            </a:r>
          </a:p>
          <a:p>
            <a:endParaRPr lang="en-US" sz="2000" dirty="0">
              <a:solidFill>
                <a:schemeClr val="bg1"/>
              </a:solidFill>
            </a:endParaRPr>
          </a:p>
          <a:p>
            <a:r>
              <a:rPr lang="en-US" sz="2000" dirty="0">
                <a:solidFill>
                  <a:schemeClr val="bg1"/>
                </a:solidFill>
              </a:rPr>
              <a:t>Are people being put at risk or harmed?</a:t>
            </a:r>
          </a:p>
          <a:p>
            <a:endParaRPr lang="en-US" sz="2000" dirty="0">
              <a:solidFill>
                <a:schemeClr val="bg1"/>
              </a:solidFill>
            </a:endParaRPr>
          </a:p>
          <a:p>
            <a:r>
              <a:rPr lang="en-US" sz="2000" dirty="0">
                <a:solidFill>
                  <a:schemeClr val="bg1"/>
                </a:solidFill>
              </a:rPr>
              <a:t>What are our “lessons learned” as a result of all this? </a:t>
            </a:r>
          </a:p>
          <a:p>
            <a:endParaRPr lang="en-US" sz="2000" dirty="0">
              <a:solidFill>
                <a:schemeClr val="bg1"/>
              </a:solidFill>
            </a:endParaRPr>
          </a:p>
          <a:p>
            <a:r>
              <a:rPr lang="en-US" sz="2000" dirty="0">
                <a:solidFill>
                  <a:schemeClr val="bg1"/>
                </a:solidFill>
              </a:rPr>
              <a:t>Gather stories of residents and family members. </a:t>
            </a:r>
            <a:r>
              <a:rPr lang="en-US" sz="2000" b="1" u="sng" dirty="0">
                <a:solidFill>
                  <a:schemeClr val="bg1"/>
                </a:solidFill>
              </a:rPr>
              <a:t>Send them to Richard</a:t>
            </a:r>
            <a:r>
              <a:rPr lang="en-US" sz="2000" dirty="0">
                <a:solidFill>
                  <a:schemeClr val="bg1"/>
                </a:solidFill>
              </a:rPr>
              <a:t>.</a:t>
            </a:r>
          </a:p>
        </p:txBody>
      </p:sp>
    </p:spTree>
    <p:extLst>
      <p:ext uri="{BB962C8B-B14F-4D97-AF65-F5344CB8AC3E}">
        <p14:creationId xmlns:p14="http://schemas.microsoft.com/office/powerpoint/2010/main" val="207782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EF176CB-8F43-41E3-9E8E-21DFFBDA7B04}"/>
              </a:ext>
            </a:extLst>
          </p:cNvPr>
          <p:cNvSpPr>
            <a:spLocks noGrp="1"/>
          </p:cNvSpPr>
          <p:nvPr>
            <p:ph type="subTitle" idx="1"/>
          </p:nvPr>
        </p:nvSpPr>
        <p:spPr>
          <a:xfrm>
            <a:off x="1683171" y="2965938"/>
            <a:ext cx="8825658" cy="3540369"/>
          </a:xfrm>
        </p:spPr>
        <p:txBody>
          <a:bodyPr/>
          <a:lstStyle/>
          <a:p>
            <a:pPr algn="ctr"/>
            <a:r>
              <a:rPr lang="en-US" sz="2400" b="1" dirty="0">
                <a:solidFill>
                  <a:schemeClr val="bg1"/>
                </a:solidFill>
              </a:rPr>
              <a:t>COVID-19: Advocating for </a:t>
            </a:r>
            <a:endParaRPr lang="en-US" sz="2400" dirty="0">
              <a:solidFill>
                <a:schemeClr val="bg1"/>
              </a:solidFill>
            </a:endParaRPr>
          </a:p>
          <a:p>
            <a:pPr algn="ctr"/>
            <a:r>
              <a:rPr lang="en-US" sz="2400" b="1" dirty="0">
                <a:solidFill>
                  <a:schemeClr val="bg1"/>
                </a:solidFill>
              </a:rPr>
              <a:t>Nursing Home Residents</a:t>
            </a:r>
            <a:r>
              <a:rPr lang="en-US" sz="2400" dirty="0">
                <a:solidFill>
                  <a:schemeClr val="bg1"/>
                </a:solidFill>
              </a:rPr>
              <a:t> </a:t>
            </a:r>
          </a:p>
          <a:p>
            <a:pPr algn="ctr"/>
            <a:r>
              <a:rPr lang="en-US" sz="2400" dirty="0">
                <a:solidFill>
                  <a:schemeClr val="bg1"/>
                </a:solidFill>
              </a:rPr>
              <a:t>Friday, May 15, 2020  -  2:00pm ET</a:t>
            </a:r>
          </a:p>
          <a:p>
            <a:pPr algn="ctr"/>
            <a:r>
              <a:rPr lang="en-US" sz="2400" dirty="0">
                <a:solidFill>
                  <a:schemeClr val="bg1"/>
                </a:solidFill>
              </a:rPr>
              <a:t>Friday, May 22, 2020 - 2:00pm ET</a:t>
            </a:r>
          </a:p>
          <a:p>
            <a:pPr algn="ctr"/>
            <a:r>
              <a:rPr lang="en-US" sz="2400" dirty="0">
                <a:solidFill>
                  <a:schemeClr val="bg1"/>
                </a:solidFill>
              </a:rPr>
              <a:t>Friday, May 29, 2020 - 2:00pm ET</a:t>
            </a:r>
          </a:p>
          <a:p>
            <a:pPr algn="ctr"/>
            <a:endParaRPr lang="en-US" dirty="0"/>
          </a:p>
        </p:txBody>
      </p:sp>
      <p:pic>
        <p:nvPicPr>
          <p:cNvPr id="4" name="Picture 3" descr="The National Consumer Voice for Quality Long-Term Care">
            <a:hlinkClick r:id="rId2" tooltip="&quot;The National Consumer Voice for Quality Long-Term Care&quot;"/>
            <a:extLst>
              <a:ext uri="{FF2B5EF4-FFF2-40B4-BE49-F238E27FC236}">
                <a16:creationId xmlns:a16="http://schemas.microsoft.com/office/drawing/2014/main" id="{3F60AC13-4A9A-4154-B17F-9E1857614B9D}"/>
              </a:ext>
            </a:extLst>
          </p:cNvPr>
          <p:cNvPicPr/>
          <p:nvPr/>
        </p:nvPicPr>
        <p:blipFill>
          <a:blip r:link="rId3">
            <a:extLst>
              <a:ext uri="{28A0092B-C50C-407E-A947-70E740481C1C}">
                <a14:useLocalDpi xmlns:a14="http://schemas.microsoft.com/office/drawing/2010/main" val="0"/>
              </a:ext>
            </a:extLst>
          </a:blip>
          <a:srcRect/>
          <a:stretch>
            <a:fillRect/>
          </a:stretch>
        </p:blipFill>
        <p:spPr bwMode="auto">
          <a:xfrm>
            <a:off x="4067175" y="1310053"/>
            <a:ext cx="4057650" cy="1386254"/>
          </a:xfrm>
          <a:prstGeom prst="rect">
            <a:avLst/>
          </a:prstGeom>
          <a:noFill/>
          <a:ln>
            <a:noFill/>
          </a:ln>
        </p:spPr>
      </p:pic>
    </p:spTree>
    <p:extLst>
      <p:ext uri="{BB962C8B-B14F-4D97-AF65-F5344CB8AC3E}">
        <p14:creationId xmlns:p14="http://schemas.microsoft.com/office/powerpoint/2010/main" val="211828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2BC961-01CB-40DA-BA2D-BFB166792763}"/>
              </a:ext>
            </a:extLst>
          </p:cNvPr>
          <p:cNvSpPr txBox="1"/>
          <p:nvPr/>
        </p:nvSpPr>
        <p:spPr>
          <a:xfrm>
            <a:off x="1276864" y="751344"/>
            <a:ext cx="9638271" cy="5355312"/>
          </a:xfrm>
          <a:prstGeom prst="rect">
            <a:avLst/>
          </a:prstGeom>
          <a:noFill/>
        </p:spPr>
        <p:txBody>
          <a:bodyPr wrap="square" rtlCol="0">
            <a:spAutoFit/>
          </a:bodyPr>
          <a:lstStyle/>
          <a:p>
            <a:pPr algn="ctr"/>
            <a:r>
              <a:rPr lang="en-US" sz="1800" b="1" dirty="0">
                <a:solidFill>
                  <a:schemeClr val="bg1"/>
                </a:solidFill>
              </a:rPr>
              <a:t>NALLTCO REGIONAL CALLS</a:t>
            </a:r>
            <a:endParaRPr lang="en-US" sz="1800" dirty="0">
              <a:solidFill>
                <a:schemeClr val="bg1"/>
              </a:solidFill>
            </a:endParaRPr>
          </a:p>
          <a:p>
            <a:pPr algn="ctr"/>
            <a:r>
              <a:rPr lang="en-US" sz="1800" b="1" dirty="0">
                <a:solidFill>
                  <a:schemeClr val="bg1"/>
                </a:solidFill>
              </a:rPr>
              <a:t>AGENDA</a:t>
            </a:r>
          </a:p>
          <a:p>
            <a:pPr algn="ctr"/>
            <a:endParaRPr lang="en-US" sz="1800" dirty="0">
              <a:solidFill>
                <a:schemeClr val="bg1"/>
              </a:solidFill>
            </a:endParaRPr>
          </a:p>
          <a:p>
            <a:r>
              <a:rPr lang="en-US" sz="1800" b="1" dirty="0">
                <a:solidFill>
                  <a:schemeClr val="bg1"/>
                </a:solidFill>
              </a:rPr>
              <a:t>- Introductions</a:t>
            </a:r>
          </a:p>
          <a:p>
            <a:pPr marL="285750" indent="-285750">
              <a:buFontTx/>
              <a:buChar char="-"/>
            </a:pPr>
            <a:endParaRPr lang="en-US" sz="1800" dirty="0">
              <a:solidFill>
                <a:schemeClr val="bg1"/>
              </a:solidFill>
            </a:endParaRPr>
          </a:p>
          <a:p>
            <a:r>
              <a:rPr lang="en-US" sz="1800" b="1" dirty="0">
                <a:solidFill>
                  <a:schemeClr val="bg1"/>
                </a:solidFill>
              </a:rPr>
              <a:t>- Roll Call (States in Attendance)</a:t>
            </a:r>
          </a:p>
          <a:p>
            <a:pPr marL="285750" indent="-285750">
              <a:buFontTx/>
              <a:buChar char="-"/>
            </a:pPr>
            <a:endParaRPr lang="en-US" sz="1800" dirty="0">
              <a:solidFill>
                <a:schemeClr val="bg1"/>
              </a:solidFill>
            </a:endParaRPr>
          </a:p>
          <a:p>
            <a:r>
              <a:rPr lang="en-US" sz="1800" b="1" dirty="0">
                <a:solidFill>
                  <a:schemeClr val="bg1"/>
                </a:solidFill>
              </a:rPr>
              <a:t>- Update Summary – New Developments (Power Point)</a:t>
            </a:r>
            <a:endParaRPr lang="en-US" sz="1800" dirty="0">
              <a:solidFill>
                <a:schemeClr val="bg1"/>
              </a:solidFill>
            </a:endParaRPr>
          </a:p>
          <a:p>
            <a:endParaRPr lang="en-US" sz="1800" b="1" dirty="0">
              <a:solidFill>
                <a:schemeClr val="bg1"/>
              </a:solidFill>
            </a:endParaRPr>
          </a:p>
          <a:p>
            <a:r>
              <a:rPr lang="en-US" sz="1800" b="1" dirty="0">
                <a:solidFill>
                  <a:schemeClr val="bg1"/>
                </a:solidFill>
              </a:rPr>
              <a:t>- Common experiences from first round of calls (attached)</a:t>
            </a:r>
            <a:endParaRPr lang="en-US" sz="1800" dirty="0">
              <a:solidFill>
                <a:schemeClr val="bg1"/>
              </a:solidFill>
            </a:endParaRPr>
          </a:p>
          <a:p>
            <a:endParaRPr lang="en-US" sz="1800" b="1" dirty="0">
              <a:solidFill>
                <a:schemeClr val="bg1"/>
              </a:solidFill>
            </a:endParaRPr>
          </a:p>
          <a:p>
            <a:r>
              <a:rPr lang="en-US" sz="1800" b="1" dirty="0">
                <a:solidFill>
                  <a:schemeClr val="bg1"/>
                </a:solidFill>
              </a:rPr>
              <a:t>- Open Discussion </a:t>
            </a:r>
            <a:endParaRPr lang="en-US" sz="1800" dirty="0">
              <a:solidFill>
                <a:schemeClr val="bg1"/>
              </a:solidFill>
            </a:endParaRPr>
          </a:p>
          <a:p>
            <a:r>
              <a:rPr lang="en-US" sz="1800" b="1" dirty="0">
                <a:solidFill>
                  <a:schemeClr val="bg1"/>
                </a:solidFill>
              </a:rPr>
              <a:t>	- What are your experiences &amp; challenges</a:t>
            </a:r>
            <a:endParaRPr lang="en-US" sz="1800" dirty="0">
              <a:solidFill>
                <a:schemeClr val="bg1"/>
              </a:solidFill>
            </a:endParaRPr>
          </a:p>
          <a:p>
            <a:r>
              <a:rPr lang="en-US" sz="1800" b="1" dirty="0">
                <a:solidFill>
                  <a:schemeClr val="bg1"/>
                </a:solidFill>
              </a:rPr>
              <a:t>	- Case examples</a:t>
            </a:r>
            <a:endParaRPr lang="en-US" sz="1800" dirty="0">
              <a:solidFill>
                <a:schemeClr val="bg1"/>
              </a:solidFill>
            </a:endParaRPr>
          </a:p>
          <a:p>
            <a:endParaRPr lang="en-US" sz="1800" b="1" dirty="0">
              <a:solidFill>
                <a:schemeClr val="bg1"/>
              </a:solidFill>
            </a:endParaRPr>
          </a:p>
          <a:p>
            <a:r>
              <a:rPr lang="en-US" sz="1800" b="1" dirty="0">
                <a:solidFill>
                  <a:schemeClr val="bg1"/>
                </a:solidFill>
              </a:rPr>
              <a:t>- Wrap Up – Next Steps</a:t>
            </a:r>
            <a:endParaRPr lang="en-US" sz="1800" dirty="0">
              <a:solidFill>
                <a:schemeClr val="bg1"/>
              </a:solidFill>
            </a:endParaRPr>
          </a:p>
          <a:p>
            <a:endParaRPr lang="en-US" sz="1800" b="1" dirty="0">
              <a:solidFill>
                <a:schemeClr val="bg1"/>
              </a:solidFill>
            </a:endParaRPr>
          </a:p>
          <a:p>
            <a:r>
              <a:rPr lang="en-US" sz="1800" b="1" dirty="0">
                <a:solidFill>
                  <a:schemeClr val="bg1"/>
                </a:solidFill>
              </a:rPr>
              <a:t>- Plans for future meetings</a:t>
            </a:r>
            <a:endParaRPr lang="en-US" sz="1800" dirty="0">
              <a:solidFill>
                <a:schemeClr val="bg1"/>
              </a:solidFill>
            </a:endParaRPr>
          </a:p>
          <a:p>
            <a:pPr algn="ctr"/>
            <a:endParaRPr lang="en-US" sz="1800" dirty="0">
              <a:solidFill>
                <a:schemeClr val="bg1"/>
              </a:solidFill>
            </a:endParaRPr>
          </a:p>
        </p:txBody>
      </p:sp>
    </p:spTree>
    <p:extLst>
      <p:ext uri="{BB962C8B-B14F-4D97-AF65-F5344CB8AC3E}">
        <p14:creationId xmlns:p14="http://schemas.microsoft.com/office/powerpoint/2010/main" val="187080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en-US" dirty="0"/>
              <a:t>Resources for Successful Ombudsman Work</a:t>
            </a:r>
            <a:endParaRPr dirty="0"/>
          </a:p>
        </p:txBody>
      </p:sp>
      <p:sp>
        <p:nvSpPr>
          <p:cNvPr id="289" name="Google Shape;289;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dirty="0"/>
              <a:t>Heather Armstrong</a:t>
            </a:r>
            <a:endParaRPr dirty="0"/>
          </a:p>
          <a:p>
            <a:pPr marL="0" lvl="0" indent="0" algn="l" rtl="0">
              <a:spcBef>
                <a:spcPts val="0"/>
              </a:spcBef>
              <a:spcAft>
                <a:spcPts val="0"/>
              </a:spcAft>
              <a:buSzPts val="144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dirty="0"/>
              <a:t>Federal resources</a:t>
            </a:r>
            <a:endParaRPr dirty="0"/>
          </a:p>
        </p:txBody>
      </p:sp>
      <p:sp>
        <p:nvSpPr>
          <p:cNvPr id="295" name="Google Shape;295;p2"/>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dirty="0"/>
              <a:t>CMS - Centers for Medicare &amp; Medicaid Services </a:t>
            </a:r>
            <a:r>
              <a:rPr lang="en-US" u="sng" dirty="0">
                <a:solidFill>
                  <a:schemeClr val="hlink"/>
                </a:solidFill>
                <a:hlinkClick r:id="rId3"/>
              </a:rPr>
              <a:t>cmslists@subscriptions.cms.hhs.gov</a:t>
            </a:r>
            <a:endParaRPr dirty="0"/>
          </a:p>
          <a:p>
            <a:pPr marL="342900" lvl="0" indent="-342900" algn="l" rtl="0">
              <a:spcBef>
                <a:spcPts val="1000"/>
              </a:spcBef>
              <a:spcAft>
                <a:spcPts val="0"/>
              </a:spcAft>
              <a:buSzPts val="1440"/>
              <a:buChar char="►"/>
            </a:pPr>
            <a:r>
              <a:rPr lang="en-US" dirty="0"/>
              <a:t>CDC – Centers for Disease Control &amp; Prevention - </a:t>
            </a:r>
            <a:r>
              <a:rPr lang="en-US" u="sng" dirty="0">
                <a:solidFill>
                  <a:schemeClr val="hlink"/>
                </a:solidFill>
                <a:hlinkClick r:id="rId4"/>
              </a:rPr>
              <a:t>www.cdc.gov</a:t>
            </a:r>
            <a:endParaRPr dirty="0"/>
          </a:p>
          <a:p>
            <a:pPr marL="342900" lvl="0" indent="-342900" algn="l" rtl="0">
              <a:spcBef>
                <a:spcPts val="1000"/>
              </a:spcBef>
              <a:spcAft>
                <a:spcPts val="0"/>
              </a:spcAft>
              <a:buSzPts val="1440"/>
              <a:buChar char="►"/>
            </a:pPr>
            <a:r>
              <a:rPr lang="en-US" dirty="0"/>
              <a:t>DHS - The U.S. Department of Health and Human Services – </a:t>
            </a:r>
            <a:r>
              <a:rPr lang="en-US" u="sng" dirty="0">
                <a:solidFill>
                  <a:schemeClr val="hlink"/>
                </a:solidFill>
                <a:hlinkClick r:id="rId5"/>
              </a:rPr>
              <a:t>www.hhs.gov</a:t>
            </a:r>
            <a:endParaRPr dirty="0"/>
          </a:p>
          <a:p>
            <a:pPr marL="342900" lvl="0" indent="-342900" algn="l" rtl="0">
              <a:spcBef>
                <a:spcPts val="1000"/>
              </a:spcBef>
              <a:spcAft>
                <a:spcPts val="0"/>
              </a:spcAft>
              <a:buSzPts val="1440"/>
              <a:buChar char="►"/>
            </a:pPr>
            <a:r>
              <a:rPr lang="en-US" dirty="0"/>
              <a:t>Administration for Community Living – </a:t>
            </a:r>
            <a:r>
              <a:rPr lang="en-US" u="sng" dirty="0">
                <a:solidFill>
                  <a:schemeClr val="hlink"/>
                </a:solidFill>
                <a:hlinkClick r:id="rId6"/>
              </a:rPr>
              <a:t>www.acl.gov</a:t>
            </a:r>
            <a:r>
              <a:rPr lang="en-US" dirty="0"/>
              <a:t> or </a:t>
            </a:r>
            <a:r>
              <a:rPr lang="en-US" u="sng" dirty="0">
                <a:solidFill>
                  <a:schemeClr val="hlink"/>
                </a:solidFill>
                <a:hlinkClick r:id="rId7"/>
              </a:rPr>
              <a:t>acl@public.govdelivery.com</a:t>
            </a:r>
            <a:endParaRPr dirty="0"/>
          </a:p>
          <a:p>
            <a:pPr marL="342900" lvl="0" indent="-342900" algn="l" rtl="0">
              <a:spcBef>
                <a:spcPts val="1000"/>
              </a:spcBef>
              <a:spcAft>
                <a:spcPts val="0"/>
              </a:spcAft>
              <a:buSzPts val="1440"/>
              <a:buChar char="►"/>
            </a:pPr>
            <a:r>
              <a:rPr lang="en-US" dirty="0"/>
              <a:t>SSA - Social Security Administration – </a:t>
            </a:r>
            <a:r>
              <a:rPr lang="en-US" u="sng" dirty="0">
                <a:solidFill>
                  <a:schemeClr val="hlink"/>
                </a:solidFill>
                <a:hlinkClick r:id="rId8"/>
              </a:rPr>
              <a:t>www.ssa.gov</a:t>
            </a:r>
            <a:r>
              <a:rPr lang="en-US" dirty="0"/>
              <a:t> or </a:t>
            </a:r>
            <a:r>
              <a:rPr lang="en-US" u="sng" dirty="0">
                <a:solidFill>
                  <a:schemeClr val="hlink"/>
                </a:solidFill>
                <a:hlinkClick r:id="rId9"/>
              </a:rPr>
              <a:t>subscription.service@subscriptions.ssa.gov</a:t>
            </a:r>
            <a:endParaRPr dirty="0"/>
          </a:p>
          <a:p>
            <a:pPr marL="342900" lvl="0" indent="-342900" algn="l" rtl="0">
              <a:spcBef>
                <a:spcPts val="1000"/>
              </a:spcBef>
              <a:spcAft>
                <a:spcPts val="0"/>
              </a:spcAft>
              <a:buSzPts val="1440"/>
              <a:buChar char="►"/>
            </a:pPr>
            <a:r>
              <a:rPr lang="en-US" dirty="0"/>
              <a:t>VA – Department of Veterans Affairs - </a:t>
            </a:r>
            <a:r>
              <a:rPr lang="en-US" u="sng" dirty="0">
                <a:solidFill>
                  <a:schemeClr val="hlink"/>
                </a:solidFill>
                <a:hlinkClick r:id="rId10"/>
              </a:rPr>
              <a:t>www.va.gov</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dirty="0"/>
              <a:t>Advocacy Resources</a:t>
            </a:r>
            <a:endParaRPr dirty="0"/>
          </a:p>
        </p:txBody>
      </p:sp>
      <p:sp>
        <p:nvSpPr>
          <p:cNvPr id="301" name="Google Shape;301;p3"/>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440"/>
              <a:buChar char="►"/>
            </a:pPr>
            <a:r>
              <a:rPr lang="en-US" dirty="0"/>
              <a:t>The National Consumer Voice for Quality Long-Term Care – </a:t>
            </a:r>
            <a:r>
              <a:rPr lang="en-US" u="sng" dirty="0">
                <a:solidFill>
                  <a:schemeClr val="hlink"/>
                </a:solidFill>
                <a:hlinkClick r:id="rId3"/>
              </a:rPr>
              <a:t>www.theconsumervoice.org</a:t>
            </a:r>
            <a:endParaRPr dirty="0"/>
          </a:p>
          <a:p>
            <a:pPr marL="342900" lvl="0" indent="-342900" algn="l" rtl="0">
              <a:lnSpc>
                <a:spcPct val="90000"/>
              </a:lnSpc>
              <a:spcBef>
                <a:spcPts val="1000"/>
              </a:spcBef>
              <a:spcAft>
                <a:spcPts val="0"/>
              </a:spcAft>
              <a:buSzPts val="1440"/>
              <a:buChar char="►"/>
            </a:pPr>
            <a:r>
              <a:rPr lang="en-US" dirty="0"/>
              <a:t>NORC -The National Ombudsman Resource Center – </a:t>
            </a:r>
            <a:r>
              <a:rPr lang="en-US" u="sng" dirty="0">
                <a:solidFill>
                  <a:schemeClr val="hlink"/>
                </a:solidFill>
                <a:hlinkClick r:id="rId4"/>
              </a:rPr>
              <a:t>www.ltcombudsman.org</a:t>
            </a:r>
            <a:endParaRPr dirty="0"/>
          </a:p>
          <a:p>
            <a:pPr marL="342900" lvl="0" indent="-342900" algn="l" rtl="0">
              <a:lnSpc>
                <a:spcPct val="90000"/>
              </a:lnSpc>
              <a:spcBef>
                <a:spcPts val="1000"/>
              </a:spcBef>
              <a:spcAft>
                <a:spcPts val="0"/>
              </a:spcAft>
              <a:buSzPts val="1440"/>
              <a:buChar char="►"/>
            </a:pPr>
            <a:r>
              <a:rPr lang="en-US" dirty="0"/>
              <a:t>N4A – National Association of Area Agencies on Aging – </a:t>
            </a:r>
            <a:r>
              <a:rPr lang="en-US" u="sng" dirty="0">
                <a:solidFill>
                  <a:schemeClr val="hlink"/>
                </a:solidFill>
                <a:hlinkClick r:id="rId5"/>
              </a:rPr>
              <a:t>www.n4a.org</a:t>
            </a:r>
            <a:r>
              <a:rPr lang="en-US" dirty="0"/>
              <a:t>    Sandy Markwood </a:t>
            </a:r>
            <a:r>
              <a:rPr lang="en-US" u="sng" dirty="0">
                <a:solidFill>
                  <a:schemeClr val="hlink"/>
                </a:solidFill>
                <a:hlinkClick r:id="rId6"/>
              </a:rPr>
              <a:t>sandy.markwood@n4a.org</a:t>
            </a:r>
            <a:r>
              <a:rPr lang="en-US" u="sng" dirty="0"/>
              <a:t>.</a:t>
            </a:r>
            <a:r>
              <a:rPr lang="en-US" dirty="0"/>
              <a:t>  For more information about these and other federal aging policy issues, please contact n4a’s policy team: Amy Gotwals and Autumn Campbell at </a:t>
            </a:r>
            <a:r>
              <a:rPr lang="en-US" u="sng" dirty="0">
                <a:solidFill>
                  <a:schemeClr val="hlink"/>
                </a:solidFill>
                <a:hlinkClick r:id="rId7"/>
              </a:rPr>
              <a:t>policy@n4a.org</a:t>
            </a:r>
            <a:r>
              <a:rPr lang="en-US" dirty="0"/>
              <a:t>, 202.872.0888.</a:t>
            </a:r>
            <a:endParaRPr dirty="0"/>
          </a:p>
          <a:p>
            <a:pPr marL="342900" lvl="0" indent="-342900" algn="l" rtl="0">
              <a:lnSpc>
                <a:spcPct val="90000"/>
              </a:lnSpc>
              <a:spcBef>
                <a:spcPts val="1000"/>
              </a:spcBef>
              <a:spcAft>
                <a:spcPts val="0"/>
              </a:spcAft>
              <a:buSzPts val="1440"/>
              <a:buChar char="►"/>
            </a:pPr>
            <a:r>
              <a:rPr lang="en-US" dirty="0"/>
              <a:t>Critical Incident Response Stress Management </a:t>
            </a:r>
            <a:r>
              <a:rPr lang="en-US" u="sng" dirty="0">
                <a:solidFill>
                  <a:schemeClr val="hlink"/>
                </a:solidFill>
                <a:hlinkClick r:id="rId8"/>
              </a:rPr>
              <a:t>https://www.criticalincidentstress.com/</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dirty="0"/>
              <a:t>Information</a:t>
            </a:r>
            <a:endParaRPr dirty="0"/>
          </a:p>
        </p:txBody>
      </p:sp>
      <p:sp>
        <p:nvSpPr>
          <p:cNvPr id="307" name="Google Shape;307;p4"/>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dirty="0"/>
              <a:t>Center for Medicare Advocacy - </a:t>
            </a:r>
            <a:r>
              <a:rPr lang="en-US" u="sng" dirty="0">
                <a:solidFill>
                  <a:schemeClr val="hlink"/>
                </a:solidFill>
                <a:hlinkClick r:id="rId3"/>
              </a:rPr>
              <a:t>https://www.medicareadvocacy.org/</a:t>
            </a:r>
            <a:endParaRPr dirty="0"/>
          </a:p>
          <a:p>
            <a:pPr marL="342900" lvl="0" indent="-342900" algn="l" rtl="0">
              <a:spcBef>
                <a:spcPts val="1000"/>
              </a:spcBef>
              <a:spcAft>
                <a:spcPts val="0"/>
              </a:spcAft>
              <a:buSzPts val="1440"/>
              <a:buChar char="►"/>
            </a:pPr>
            <a:r>
              <a:rPr lang="en-US" dirty="0"/>
              <a:t>Center for Medicaid and CHIP Services (CMCS) – </a:t>
            </a:r>
            <a:r>
              <a:rPr lang="en-US" u="sng" dirty="0">
                <a:solidFill>
                  <a:schemeClr val="hlink"/>
                </a:solidFill>
                <a:hlinkClick r:id="rId4"/>
              </a:rPr>
              <a:t>www.medicaid.gov</a:t>
            </a:r>
            <a:r>
              <a:rPr lang="en-US" dirty="0"/>
              <a:t> or </a:t>
            </a:r>
            <a:r>
              <a:rPr lang="en-US" u="sng" dirty="0">
                <a:solidFill>
                  <a:schemeClr val="hlink"/>
                </a:solidFill>
                <a:hlinkClick r:id="rId5"/>
              </a:rPr>
              <a:t>Medicaid.gov@subscriptions.cms.hhs.gov</a:t>
            </a:r>
            <a:endParaRPr dirty="0"/>
          </a:p>
          <a:p>
            <a:pPr marL="342900" lvl="0" indent="-342900" algn="l" rtl="0">
              <a:spcBef>
                <a:spcPts val="1000"/>
              </a:spcBef>
              <a:spcAft>
                <a:spcPts val="0"/>
              </a:spcAft>
              <a:buSzPts val="1440"/>
              <a:buChar char="►"/>
            </a:pPr>
            <a:r>
              <a:rPr lang="en-US" dirty="0"/>
              <a:t>Medicare Watch – </a:t>
            </a:r>
            <a:r>
              <a:rPr lang="en-US" u="sng" dirty="0">
                <a:solidFill>
                  <a:schemeClr val="hlink"/>
                </a:solidFill>
                <a:hlinkClick r:id="rId6"/>
              </a:rPr>
              <a:t>www.medicarerights.org</a:t>
            </a:r>
            <a:r>
              <a:rPr lang="en-US" dirty="0"/>
              <a:t> or </a:t>
            </a:r>
            <a:r>
              <a:rPr lang="en-US" u="sng" dirty="0">
                <a:solidFill>
                  <a:schemeClr val="hlink"/>
                </a:solidFill>
                <a:hlinkClick r:id="rId7"/>
              </a:rPr>
              <a:t>medicarewatch@medicarerights.org</a:t>
            </a:r>
            <a:endParaRPr dirty="0"/>
          </a:p>
          <a:p>
            <a:pPr marL="342900" lvl="0" indent="-342900" algn="l" rtl="0">
              <a:spcBef>
                <a:spcPts val="1000"/>
              </a:spcBef>
              <a:spcAft>
                <a:spcPts val="0"/>
              </a:spcAft>
              <a:buSzPts val="1440"/>
              <a:buChar char="►"/>
            </a:pPr>
            <a:r>
              <a:rPr lang="en-US" u="sng" dirty="0">
                <a:solidFill>
                  <a:schemeClr val="hlink"/>
                </a:solidFill>
                <a:hlinkClick r:id="rId8"/>
              </a:rPr>
              <a:t>www.benefits.gov</a:t>
            </a:r>
            <a:r>
              <a:rPr lang="en-US" dirty="0"/>
              <a:t> or </a:t>
            </a:r>
            <a:r>
              <a:rPr lang="en-US" u="sng" dirty="0">
                <a:solidFill>
                  <a:schemeClr val="hlink"/>
                </a:solidFill>
                <a:hlinkClick r:id="rId9"/>
              </a:rPr>
              <a:t>benefits.gov@service.govdelivery.com</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dirty="0"/>
              <a:t>Information cont.</a:t>
            </a:r>
            <a:endParaRPr dirty="0"/>
          </a:p>
        </p:txBody>
      </p:sp>
      <p:sp>
        <p:nvSpPr>
          <p:cNvPr id="313" name="Google Shape;313;p5"/>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dirty="0"/>
              <a:t>Long Term Care Community Coalition </a:t>
            </a:r>
            <a:r>
              <a:rPr lang="en-US" u="sng" dirty="0">
                <a:solidFill>
                  <a:schemeClr val="hlink"/>
                </a:solidFill>
                <a:hlinkClick r:id="rId3"/>
              </a:rPr>
              <a:t>www.nursinghome411.org</a:t>
            </a:r>
            <a:br>
              <a:rPr lang="en-US" dirty="0"/>
            </a:br>
            <a:r>
              <a:rPr lang="en-US" dirty="0"/>
              <a:t>Sara Rosenberg </a:t>
            </a:r>
            <a:r>
              <a:rPr lang="en-US" u="sng" dirty="0">
                <a:solidFill>
                  <a:schemeClr val="hlink"/>
                </a:solidFill>
                <a:hlinkClick r:id="rId4"/>
              </a:rPr>
              <a:t>sara@ltccc.org</a:t>
            </a:r>
            <a:endParaRPr dirty="0"/>
          </a:p>
          <a:p>
            <a:pPr marL="342900" lvl="0" indent="-342900" algn="l" rtl="0">
              <a:spcBef>
                <a:spcPts val="1000"/>
              </a:spcBef>
              <a:spcAft>
                <a:spcPts val="0"/>
              </a:spcAft>
              <a:buSzPts val="1440"/>
              <a:buChar char="►"/>
            </a:pPr>
            <a:r>
              <a:rPr lang="en-US" dirty="0"/>
              <a:t>Justice in Aging </a:t>
            </a:r>
            <a:r>
              <a:rPr lang="en-US" u="sng" dirty="0">
                <a:solidFill>
                  <a:schemeClr val="hlink"/>
                </a:solidFill>
                <a:hlinkClick r:id="rId5"/>
              </a:rPr>
              <a:t>info@justiceinaging.org</a:t>
            </a:r>
            <a:endParaRPr dirty="0"/>
          </a:p>
          <a:p>
            <a:pPr marL="342900" lvl="0" indent="-342900" algn="l" rtl="0">
              <a:spcBef>
                <a:spcPts val="1000"/>
              </a:spcBef>
              <a:spcAft>
                <a:spcPts val="0"/>
              </a:spcAft>
              <a:buSzPts val="1440"/>
              <a:buChar char="►"/>
            </a:pPr>
            <a:r>
              <a:rPr lang="en-US" dirty="0"/>
              <a:t>Kaiser Family Foundation – </a:t>
            </a:r>
            <a:r>
              <a:rPr lang="en-US" u="sng" dirty="0">
                <a:solidFill>
                  <a:schemeClr val="hlink"/>
                </a:solidFill>
                <a:hlinkClick r:id="rId6"/>
              </a:rPr>
              <a:t>www.kff.org</a:t>
            </a:r>
            <a:r>
              <a:rPr lang="en-US" dirty="0"/>
              <a:t> or </a:t>
            </a:r>
            <a:r>
              <a:rPr lang="en-US" u="sng" dirty="0">
                <a:solidFill>
                  <a:schemeClr val="hlink"/>
                </a:solidFill>
                <a:hlinkClick r:id="rId7"/>
              </a:rPr>
              <a:t>emails@kff.org</a:t>
            </a:r>
            <a:endParaRPr dirty="0"/>
          </a:p>
          <a:p>
            <a:pPr marL="342900" lvl="0" indent="-342900" algn="l" rtl="0">
              <a:spcBef>
                <a:spcPts val="1000"/>
              </a:spcBef>
              <a:spcAft>
                <a:spcPts val="0"/>
              </a:spcAft>
              <a:buSzPts val="1440"/>
              <a:buChar char="►"/>
            </a:pPr>
            <a:r>
              <a:rPr lang="en-US" dirty="0"/>
              <a:t>ADvancing States Friday Update - </a:t>
            </a:r>
            <a:r>
              <a:rPr lang="en-US" u="sng" dirty="0">
                <a:solidFill>
                  <a:schemeClr val="hlink"/>
                </a:solidFill>
                <a:hlinkClick r:id="rId8"/>
              </a:rPr>
              <a:t>www.advancingstates.org or info@advancingstates.org</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7282516d6a_0_10"/>
          <p:cNvSpPr txBox="1">
            <a:spLocks noGrp="1"/>
          </p:cNvSpPr>
          <p:nvPr>
            <p:ph type="ctrTitle"/>
          </p:nvPr>
        </p:nvSpPr>
        <p:spPr>
          <a:xfrm>
            <a:off x="1211517" y="999242"/>
            <a:ext cx="9261664" cy="3994808"/>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sz="4500" dirty="0">
              <a:solidFill>
                <a:srgbClr val="FFFFFF"/>
              </a:solidFill>
            </a:endParaRPr>
          </a:p>
          <a:p>
            <a:pPr marL="0" lvl="0" indent="0" algn="ctr" rtl="0">
              <a:spcBef>
                <a:spcPts val="0"/>
              </a:spcBef>
              <a:spcAft>
                <a:spcPts val="0"/>
              </a:spcAft>
              <a:buNone/>
            </a:pPr>
            <a:endParaRPr sz="4500" dirty="0">
              <a:solidFill>
                <a:srgbClr val="FFFFFF"/>
              </a:solidFill>
            </a:endParaRPr>
          </a:p>
          <a:p>
            <a:pPr marL="0" lvl="0" indent="0" algn="ctr" rtl="0">
              <a:spcBef>
                <a:spcPts val="0"/>
              </a:spcBef>
              <a:spcAft>
                <a:spcPts val="0"/>
              </a:spcAft>
              <a:buNone/>
            </a:pPr>
            <a:endParaRPr sz="4500" dirty="0">
              <a:solidFill>
                <a:srgbClr val="FFFFFF"/>
              </a:solidFill>
            </a:endParaRPr>
          </a:p>
          <a:p>
            <a:pPr marL="0" lvl="0" indent="0" algn="ctr" rtl="0">
              <a:spcBef>
                <a:spcPts val="0"/>
              </a:spcBef>
              <a:spcAft>
                <a:spcPts val="0"/>
              </a:spcAft>
              <a:buNone/>
            </a:pPr>
            <a:endParaRPr sz="4500" dirty="0">
              <a:solidFill>
                <a:srgbClr val="FFFFFF"/>
              </a:solidFill>
            </a:endParaRPr>
          </a:p>
          <a:p>
            <a:pPr marL="0" lvl="0" indent="0" algn="ctr" rtl="0">
              <a:spcBef>
                <a:spcPts val="0"/>
              </a:spcBef>
              <a:spcAft>
                <a:spcPts val="0"/>
              </a:spcAft>
              <a:buNone/>
            </a:pPr>
            <a:endParaRPr sz="4500" dirty="0">
              <a:solidFill>
                <a:srgbClr val="FFFFFF"/>
              </a:solidFill>
            </a:endParaRPr>
          </a:p>
          <a:p>
            <a:pPr marL="0" lvl="0" indent="0" algn="ctr" rtl="0">
              <a:spcBef>
                <a:spcPts val="0"/>
              </a:spcBef>
              <a:spcAft>
                <a:spcPts val="0"/>
              </a:spcAft>
              <a:buNone/>
            </a:pPr>
            <a:endParaRPr sz="4500" dirty="0">
              <a:solidFill>
                <a:srgbClr val="FFFFFF"/>
              </a:solidFill>
            </a:endParaRPr>
          </a:p>
          <a:p>
            <a:pPr marL="0" lvl="0" indent="0" algn="ctr" rtl="0">
              <a:spcBef>
                <a:spcPts val="0"/>
              </a:spcBef>
              <a:spcAft>
                <a:spcPts val="0"/>
              </a:spcAft>
              <a:buNone/>
            </a:pPr>
            <a:endParaRPr sz="4500" dirty="0">
              <a:solidFill>
                <a:srgbClr val="FFFFFF"/>
              </a:solidFill>
            </a:endParaRPr>
          </a:p>
          <a:p>
            <a:pPr marL="0" lvl="0" indent="0" algn="ctr" rtl="0">
              <a:spcBef>
                <a:spcPts val="0"/>
              </a:spcBef>
              <a:spcAft>
                <a:spcPts val="0"/>
              </a:spcAft>
              <a:buNone/>
            </a:pPr>
            <a:r>
              <a:rPr lang="en-US" sz="4500" dirty="0">
                <a:solidFill>
                  <a:srgbClr val="FFFFFF"/>
                </a:solidFill>
              </a:rPr>
              <a:t>NALLTCO</a:t>
            </a:r>
            <a:br>
              <a:rPr lang="en-US" sz="4500" dirty="0">
                <a:solidFill>
                  <a:srgbClr val="FFFFFF"/>
                </a:solidFill>
              </a:rPr>
            </a:br>
            <a:r>
              <a:rPr lang="en-US" sz="2400" dirty="0">
                <a:solidFill>
                  <a:srgbClr val="FFFFFF"/>
                </a:solidFill>
              </a:rPr>
              <a:t>Regional Ombudsman Meetings</a:t>
            </a:r>
            <a:br>
              <a:rPr lang="en-US" sz="2400" dirty="0">
                <a:solidFill>
                  <a:srgbClr val="FFFFFF"/>
                </a:solidFill>
              </a:rPr>
            </a:br>
            <a:br>
              <a:rPr lang="en-US" sz="4500" dirty="0">
                <a:solidFill>
                  <a:srgbClr val="FFFFFF"/>
                </a:solidFill>
              </a:rPr>
            </a:br>
            <a:endParaRPr sz="4500" dirty="0">
              <a:solidFill>
                <a:srgbClr val="FFFFFF"/>
              </a:solidFill>
            </a:endParaRPr>
          </a:p>
          <a:p>
            <a:pPr marL="0" lvl="0" indent="0" algn="ctr" rtl="0">
              <a:spcBef>
                <a:spcPts val="0"/>
              </a:spcBef>
              <a:spcAft>
                <a:spcPts val="0"/>
              </a:spcAft>
              <a:buNone/>
            </a:pPr>
            <a:r>
              <a:rPr lang="en-US" sz="4500" u="sng" dirty="0">
                <a:solidFill>
                  <a:srgbClr val="FFFFFF"/>
                </a:solidFill>
              </a:rPr>
              <a:t>Brief</a:t>
            </a:r>
            <a:r>
              <a:rPr lang="en-US" sz="4500" dirty="0">
                <a:solidFill>
                  <a:srgbClr val="FFFFFF"/>
                </a:solidFill>
              </a:rPr>
              <a:t> Highlights of Developments</a:t>
            </a:r>
            <a:br>
              <a:rPr lang="en-US" sz="4500" dirty="0">
                <a:solidFill>
                  <a:srgbClr val="FFFFFF"/>
                </a:solidFill>
              </a:rPr>
            </a:br>
            <a:br>
              <a:rPr lang="en-US" sz="1600" dirty="0">
                <a:solidFill>
                  <a:srgbClr val="FFFFFF"/>
                </a:solidFill>
              </a:rPr>
            </a:br>
            <a:r>
              <a:rPr lang="en-US" sz="1800" dirty="0">
                <a:solidFill>
                  <a:srgbClr val="FFFFFF"/>
                </a:solidFill>
              </a:rPr>
              <a:t>(For greater details see Consumer Voice, CMS and ACL websites)</a:t>
            </a:r>
            <a:br>
              <a:rPr lang="en-US" sz="1800" dirty="0">
                <a:solidFill>
                  <a:srgbClr val="FFFFFF"/>
                </a:solidFill>
              </a:rPr>
            </a:br>
            <a:endParaRPr sz="1800" dirty="0"/>
          </a:p>
        </p:txBody>
      </p:sp>
      <p:sp>
        <p:nvSpPr>
          <p:cNvPr id="6" name="Google Shape;247;g72d60fffb6_0_0">
            <a:extLst>
              <a:ext uri="{FF2B5EF4-FFF2-40B4-BE49-F238E27FC236}">
                <a16:creationId xmlns:a16="http://schemas.microsoft.com/office/drawing/2014/main" id="{1D4A283D-7D44-45C0-8291-7E86739DF69E}"/>
              </a:ext>
            </a:extLst>
          </p:cNvPr>
          <p:cNvSpPr txBox="1">
            <a:spLocks/>
          </p:cNvSpPr>
          <p:nvPr/>
        </p:nvSpPr>
        <p:spPr>
          <a:xfrm>
            <a:off x="985272" y="5380696"/>
            <a:ext cx="8825700" cy="861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309880" algn="ctr"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L="1371600" marR="0" lvl="2" indent="-299719" algn="ctr"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L="1828800" marR="0" lvl="3"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L="2286000" marR="0" lvl="4"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L="2743200" marR="0" lvl="5"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L="3200400" marR="0" lvl="6"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L="3657600" marR="0" lvl="7"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L="4114800" marR="0" lvl="8"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pPr marL="0" indent="0"/>
            <a:r>
              <a:rPr lang="en-US" dirty="0"/>
              <a:t>Richard Danford: rdanford55@gmail.com</a:t>
            </a:r>
          </a:p>
        </p:txBody>
      </p:sp>
    </p:spTree>
    <p:extLst>
      <p:ext uri="{BB962C8B-B14F-4D97-AF65-F5344CB8AC3E}">
        <p14:creationId xmlns:p14="http://schemas.microsoft.com/office/powerpoint/2010/main" val="387384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54909-EE11-4005-AE50-5622990BAEF5}"/>
              </a:ext>
            </a:extLst>
          </p:cNvPr>
          <p:cNvSpPr>
            <a:spLocks noGrp="1"/>
          </p:cNvSpPr>
          <p:nvPr>
            <p:ph type="ctrTitle"/>
          </p:nvPr>
        </p:nvSpPr>
        <p:spPr>
          <a:xfrm>
            <a:off x="1464815" y="861134"/>
            <a:ext cx="8515797" cy="1589103"/>
          </a:xfrm>
        </p:spPr>
        <p:txBody>
          <a:bodyPr anchor="ctr"/>
          <a:lstStyle/>
          <a:p>
            <a:r>
              <a:rPr lang="en-US" sz="2400" b="1" u="sng" dirty="0"/>
              <a:t>CMS Final Rule on Nursing Home Reporting of COVID-19 Information </a:t>
            </a:r>
            <a:br>
              <a:rPr lang="en-US" dirty="0"/>
            </a:br>
            <a:endParaRPr lang="en-US" dirty="0"/>
          </a:p>
        </p:txBody>
      </p:sp>
      <p:sp>
        <p:nvSpPr>
          <p:cNvPr id="3" name="Subtitle 2">
            <a:extLst>
              <a:ext uri="{FF2B5EF4-FFF2-40B4-BE49-F238E27FC236}">
                <a16:creationId xmlns:a16="http://schemas.microsoft.com/office/drawing/2014/main" id="{666ABFD5-3EBE-4D52-BBB1-F394D0A632A9}"/>
              </a:ext>
            </a:extLst>
          </p:cNvPr>
          <p:cNvSpPr>
            <a:spLocks noGrp="1"/>
          </p:cNvSpPr>
          <p:nvPr>
            <p:ph type="subTitle" idx="1"/>
          </p:nvPr>
        </p:nvSpPr>
        <p:spPr>
          <a:xfrm>
            <a:off x="1120066" y="1819922"/>
            <a:ext cx="9951868" cy="4176944"/>
          </a:xfrm>
        </p:spPr>
        <p:txBody>
          <a:bodyPr>
            <a:normAutofit fontScale="92500" lnSpcReduction="10000"/>
          </a:bodyPr>
          <a:lstStyle/>
          <a:p>
            <a:pPr marL="137160" indent="0"/>
            <a:r>
              <a:rPr lang="en-US" b="1" dirty="0">
                <a:solidFill>
                  <a:schemeClr val="bg1"/>
                </a:solidFill>
              </a:rPr>
              <a:t>Facilities are required to electronically report the following information at least weekly to the Centers for Disease Control and Prevention and the National Healthcare Safety Network:</a:t>
            </a:r>
          </a:p>
          <a:p>
            <a:pPr marL="137160" indent="0"/>
            <a:r>
              <a:rPr lang="en-US" b="1" dirty="0">
                <a:solidFill>
                  <a:schemeClr val="bg1"/>
                </a:solidFill>
              </a:rPr>
              <a:t>-  Suspected and confirmed COVID-19 infections among residents and staff</a:t>
            </a:r>
          </a:p>
          <a:p>
            <a:pPr marL="137160" indent="0"/>
            <a:r>
              <a:rPr lang="en-US" b="1" dirty="0">
                <a:solidFill>
                  <a:schemeClr val="bg1"/>
                </a:solidFill>
              </a:rPr>
              <a:t>-  Residents previously treated for COVID-19</a:t>
            </a:r>
          </a:p>
          <a:p>
            <a:pPr marL="137160" indent="0"/>
            <a:r>
              <a:rPr lang="en-US" b="1" dirty="0">
                <a:solidFill>
                  <a:schemeClr val="bg1"/>
                </a:solidFill>
              </a:rPr>
              <a:t>-  Total deaths and COVID-19 deaths among residents and staff</a:t>
            </a:r>
          </a:p>
          <a:p>
            <a:pPr marL="137160" indent="0"/>
            <a:r>
              <a:rPr lang="en-US" b="1" dirty="0">
                <a:solidFill>
                  <a:schemeClr val="bg1"/>
                </a:solidFill>
              </a:rPr>
              <a:t>-  Personal protective equipment and hand hygiene supplies in the facility</a:t>
            </a:r>
          </a:p>
          <a:p>
            <a:pPr marL="137160" indent="0"/>
            <a:r>
              <a:rPr lang="en-US" b="1" dirty="0">
                <a:solidFill>
                  <a:schemeClr val="bg1"/>
                </a:solidFill>
              </a:rPr>
              <a:t>-  Ventilator capacity and supplies available in the facility</a:t>
            </a:r>
          </a:p>
          <a:p>
            <a:pPr marL="137160" indent="0"/>
            <a:r>
              <a:rPr lang="en-US" b="1" dirty="0">
                <a:solidFill>
                  <a:schemeClr val="bg1"/>
                </a:solidFill>
              </a:rPr>
              <a:t>-  Resident beds and census</a:t>
            </a:r>
          </a:p>
          <a:p>
            <a:pPr marL="137160" indent="0"/>
            <a:r>
              <a:rPr lang="en-US" b="1" dirty="0">
                <a:solidFill>
                  <a:schemeClr val="bg1"/>
                </a:solidFill>
              </a:rPr>
              <a:t>-  Access to COVID-19 testing while the resident is in the facility</a:t>
            </a:r>
          </a:p>
          <a:p>
            <a:pPr marL="137160" indent="0"/>
            <a:r>
              <a:rPr lang="en-US" b="1" dirty="0">
                <a:solidFill>
                  <a:schemeClr val="bg1"/>
                </a:solidFill>
              </a:rPr>
              <a:t>-  Staffing shortages</a:t>
            </a:r>
          </a:p>
          <a:p>
            <a:pPr marL="137160" indent="0"/>
            <a:r>
              <a:rPr lang="en-US" b="1" dirty="0">
                <a:solidFill>
                  <a:schemeClr val="bg1"/>
                </a:solidFill>
              </a:rPr>
              <a:t>-  Other information specified by the CMS Secretary</a:t>
            </a:r>
          </a:p>
          <a:p>
            <a:endParaRPr lang="en-US" sz="1600" dirty="0">
              <a:solidFill>
                <a:schemeClr val="bg1"/>
              </a:solidFill>
            </a:endParaRPr>
          </a:p>
        </p:txBody>
      </p:sp>
    </p:spTree>
    <p:extLst>
      <p:ext uri="{BB962C8B-B14F-4D97-AF65-F5344CB8AC3E}">
        <p14:creationId xmlns:p14="http://schemas.microsoft.com/office/powerpoint/2010/main" val="300737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76C56B-F025-40CA-BA2F-B2925EA7F7C9}"/>
              </a:ext>
            </a:extLst>
          </p:cNvPr>
          <p:cNvSpPr>
            <a:spLocks noGrp="1"/>
          </p:cNvSpPr>
          <p:nvPr>
            <p:ph type="subTitle" idx="1"/>
          </p:nvPr>
        </p:nvSpPr>
        <p:spPr>
          <a:xfrm>
            <a:off x="861134" y="861134"/>
            <a:ext cx="9863091" cy="4971495"/>
          </a:xfrm>
        </p:spPr>
        <p:txBody>
          <a:bodyPr>
            <a:normAutofit/>
          </a:bodyPr>
          <a:lstStyle/>
          <a:p>
            <a:r>
              <a:rPr lang="en-US" dirty="0">
                <a:solidFill>
                  <a:schemeClr val="bg1"/>
                </a:solidFill>
              </a:rPr>
              <a:t> </a:t>
            </a:r>
            <a:r>
              <a:rPr lang="en-US" b="1" u="sng" dirty="0">
                <a:solidFill>
                  <a:schemeClr val="bg1"/>
                </a:solidFill>
              </a:rPr>
              <a:t>CMS Issues Final Rule on Nursing Home Reporting of COVID-19 Information </a:t>
            </a:r>
            <a:endParaRPr lang="en-US" dirty="0">
              <a:solidFill>
                <a:schemeClr val="bg1"/>
              </a:solidFill>
            </a:endParaRPr>
          </a:p>
          <a:p>
            <a:endParaRPr lang="en-US" sz="1000" dirty="0">
              <a:solidFill>
                <a:schemeClr val="bg1"/>
              </a:solidFill>
            </a:endParaRPr>
          </a:p>
          <a:p>
            <a:pPr>
              <a:spcBef>
                <a:spcPts val="600"/>
              </a:spcBef>
              <a:buClr>
                <a:schemeClr val="bg1"/>
              </a:buClr>
              <a:buFont typeface="Courier New" panose="02070309020205020404" pitchFamily="49" charset="0"/>
              <a:buChar char="o"/>
            </a:pPr>
            <a:r>
              <a:rPr lang="en-US" dirty="0">
                <a:solidFill>
                  <a:schemeClr val="bg1"/>
                </a:solidFill>
              </a:rPr>
              <a:t>Facilities are mandated to inform residents, their representatives, and families of confirmed or suspected COVID-19 cases among residents and staff in their facility. </a:t>
            </a:r>
            <a:endParaRPr lang="en-US" sz="800" dirty="0">
              <a:solidFill>
                <a:schemeClr val="bg1"/>
              </a:solidFill>
            </a:endParaRPr>
          </a:p>
          <a:p>
            <a:pPr>
              <a:spcBef>
                <a:spcPts val="600"/>
              </a:spcBef>
              <a:buClr>
                <a:schemeClr val="bg1"/>
              </a:buClr>
              <a:buFont typeface="Courier New" panose="02070309020205020404" pitchFamily="49" charset="0"/>
              <a:buChar char="o"/>
            </a:pPr>
            <a:endParaRPr lang="en-US" sz="800" dirty="0">
              <a:solidFill>
                <a:schemeClr val="bg1"/>
              </a:solidFill>
            </a:endParaRPr>
          </a:p>
          <a:p>
            <a:pPr>
              <a:spcBef>
                <a:spcPts val="600"/>
              </a:spcBef>
              <a:buClr>
                <a:schemeClr val="bg1"/>
              </a:buClr>
              <a:buFont typeface="Courier New" panose="02070309020205020404" pitchFamily="49" charset="0"/>
              <a:buChar char="o"/>
            </a:pPr>
            <a:r>
              <a:rPr lang="en-US" dirty="0">
                <a:solidFill>
                  <a:schemeClr val="bg1"/>
                </a:solidFill>
              </a:rPr>
              <a:t>The facilities must share this information by 5pm the day after an occurrence of either a single confirmed COVID-19 infection, or of three or more residents or staff with new respiratory symptoms that occur within 72 hours of each other.</a:t>
            </a:r>
          </a:p>
          <a:p>
            <a:pPr>
              <a:spcBef>
                <a:spcPts val="600"/>
              </a:spcBef>
              <a:buClr>
                <a:schemeClr val="bg1"/>
              </a:buClr>
              <a:buFont typeface="Courier New" panose="02070309020205020404" pitchFamily="49" charset="0"/>
              <a:buChar char="o"/>
            </a:pPr>
            <a:endParaRPr lang="en-US" dirty="0">
              <a:solidFill>
                <a:schemeClr val="bg1"/>
              </a:solidFill>
            </a:endParaRPr>
          </a:p>
          <a:p>
            <a:pPr>
              <a:spcBef>
                <a:spcPts val="600"/>
              </a:spcBef>
              <a:buClr>
                <a:schemeClr val="bg1"/>
              </a:buClr>
              <a:buFont typeface="Courier New" panose="02070309020205020404" pitchFamily="49" charset="0"/>
              <a:buChar char="o"/>
            </a:pPr>
            <a:r>
              <a:rPr lang="en-US" dirty="0">
                <a:solidFill>
                  <a:schemeClr val="bg1"/>
                </a:solidFill>
              </a:rPr>
              <a:t>Facilities must include information on actions they are taking to mitigate, prevent, or reduce the risk of transmission.</a:t>
            </a:r>
          </a:p>
          <a:p>
            <a:pPr>
              <a:spcBef>
                <a:spcPts val="600"/>
              </a:spcBef>
              <a:buClr>
                <a:schemeClr val="bg1"/>
              </a:buClr>
              <a:buFont typeface="Courier New" panose="02070309020205020404" pitchFamily="49" charset="0"/>
              <a:buChar char="o"/>
            </a:pPr>
            <a:endParaRPr lang="en-US" dirty="0">
              <a:solidFill>
                <a:schemeClr val="bg1"/>
              </a:solidFill>
            </a:endParaRPr>
          </a:p>
          <a:p>
            <a:pPr>
              <a:spcBef>
                <a:spcPts val="600"/>
              </a:spcBef>
              <a:buClr>
                <a:schemeClr val="bg1"/>
              </a:buClr>
              <a:buFont typeface="Courier New" panose="02070309020205020404" pitchFamily="49" charset="0"/>
              <a:buChar char="o"/>
            </a:pPr>
            <a:r>
              <a:rPr lang="en-US" dirty="0">
                <a:solidFill>
                  <a:schemeClr val="bg1"/>
                </a:solidFill>
              </a:rPr>
              <a:t>The rule does not require facilities to make individual telephone calls – they can issue paper notification, share the information on listservs, website postings, and/or recorded telephone messages.</a:t>
            </a:r>
          </a:p>
        </p:txBody>
      </p:sp>
    </p:spTree>
    <p:extLst>
      <p:ext uri="{BB962C8B-B14F-4D97-AF65-F5344CB8AC3E}">
        <p14:creationId xmlns:p14="http://schemas.microsoft.com/office/powerpoint/2010/main" val="108882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03BA9E1-4DE1-4E34-937A-2BF2F3530374}"/>
              </a:ext>
            </a:extLst>
          </p:cNvPr>
          <p:cNvSpPr>
            <a:spLocks noGrp="1"/>
          </p:cNvSpPr>
          <p:nvPr>
            <p:ph type="subTitle" idx="1"/>
          </p:nvPr>
        </p:nvSpPr>
        <p:spPr>
          <a:xfrm>
            <a:off x="1154955" y="896645"/>
            <a:ext cx="9569270" cy="4862743"/>
          </a:xfrm>
        </p:spPr>
        <p:txBody>
          <a:bodyPr>
            <a:normAutofit/>
          </a:bodyPr>
          <a:lstStyle/>
          <a:p>
            <a:pPr algn="ctr"/>
            <a:r>
              <a:rPr lang="en-US" sz="2400" b="1" u="sng" dirty="0">
                <a:solidFill>
                  <a:schemeClr val="bg1"/>
                </a:solidFill>
              </a:rPr>
              <a:t>CARES Act for State Survey Agencies.</a:t>
            </a:r>
          </a:p>
          <a:p>
            <a:endParaRPr lang="en-US" sz="800" b="1" dirty="0">
              <a:solidFill>
                <a:schemeClr val="bg1"/>
              </a:solidFill>
            </a:endParaRPr>
          </a:p>
          <a:p>
            <a:r>
              <a:rPr lang="en-US" b="1" dirty="0">
                <a:solidFill>
                  <a:schemeClr val="bg1"/>
                </a:solidFill>
              </a:rPr>
              <a:t>States should use the money to:</a:t>
            </a:r>
          </a:p>
          <a:p>
            <a:endParaRPr lang="en-US" sz="800" b="1" dirty="0">
              <a:solidFill>
                <a:schemeClr val="bg1"/>
              </a:solidFill>
            </a:endParaRPr>
          </a:p>
          <a:p>
            <a:r>
              <a:rPr lang="en-US" b="1" dirty="0">
                <a:solidFill>
                  <a:schemeClr val="bg1"/>
                </a:solidFill>
              </a:rPr>
              <a:t>1) Complete focused infection control surveys of nursing homes by July 2020;</a:t>
            </a:r>
          </a:p>
          <a:p>
            <a:endParaRPr lang="en-US" sz="800" b="1" dirty="0">
              <a:solidFill>
                <a:schemeClr val="bg1"/>
              </a:solidFill>
            </a:endParaRPr>
          </a:p>
          <a:p>
            <a:r>
              <a:rPr lang="en-US" b="1" dirty="0">
                <a:solidFill>
                  <a:schemeClr val="bg1"/>
                </a:solidFill>
              </a:rPr>
              <a:t>2)  Increase complaint surveys; and</a:t>
            </a:r>
          </a:p>
          <a:p>
            <a:endParaRPr lang="en-US" sz="800" b="1" dirty="0">
              <a:solidFill>
                <a:schemeClr val="bg1"/>
              </a:solidFill>
            </a:endParaRPr>
          </a:p>
          <a:p>
            <a:r>
              <a:rPr lang="en-US" b="1" dirty="0">
                <a:solidFill>
                  <a:schemeClr val="bg1"/>
                </a:solidFill>
              </a:rPr>
              <a:t>3) Perform “reopening” surveys of facilities with previous COVID-19 outbreaks to make sure there are Infection Control systems in place if there is another outbreak. </a:t>
            </a:r>
            <a:endParaRPr lang="en-US" sz="800" b="1" dirty="0">
              <a:solidFill>
                <a:schemeClr val="bg1"/>
              </a:solidFill>
            </a:endParaRPr>
          </a:p>
          <a:p>
            <a:endParaRPr lang="en-US" sz="800" b="1" dirty="0">
              <a:solidFill>
                <a:schemeClr val="bg1"/>
              </a:solidFill>
            </a:endParaRPr>
          </a:p>
          <a:p>
            <a:r>
              <a:rPr lang="en-US" b="1" dirty="0">
                <a:solidFill>
                  <a:schemeClr val="bg1"/>
                </a:solidFill>
              </a:rPr>
              <a:t>4) The money can also be used to purchase personal protective equipment (PPE) for surveyors.  </a:t>
            </a:r>
            <a:endParaRPr lang="en-US" b="1" u="sng" dirty="0">
              <a:solidFill>
                <a:schemeClr val="bg1"/>
              </a:solidFill>
            </a:endParaRPr>
          </a:p>
        </p:txBody>
      </p:sp>
    </p:spTree>
    <p:extLst>
      <p:ext uri="{BB962C8B-B14F-4D97-AF65-F5344CB8AC3E}">
        <p14:creationId xmlns:p14="http://schemas.microsoft.com/office/powerpoint/2010/main" val="207894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5C80-B227-480E-BD91-08CF5EABDA1D}"/>
              </a:ext>
            </a:extLst>
          </p:cNvPr>
          <p:cNvSpPr>
            <a:spLocks noGrp="1"/>
          </p:cNvSpPr>
          <p:nvPr>
            <p:ph type="ctrTitle"/>
          </p:nvPr>
        </p:nvSpPr>
        <p:spPr>
          <a:xfrm>
            <a:off x="1430163" y="1136341"/>
            <a:ext cx="8825658" cy="569365"/>
          </a:xfrm>
        </p:spPr>
        <p:txBody>
          <a:bodyPr/>
          <a:lstStyle/>
          <a:p>
            <a:pPr algn="ctr"/>
            <a:r>
              <a:rPr lang="en-US" sz="2400" b="1" u="sng" dirty="0">
                <a:solidFill>
                  <a:schemeClr val="bg1"/>
                </a:solidFill>
              </a:rPr>
              <a:t>Federal Emergency Management Agency (FEMA)</a:t>
            </a:r>
          </a:p>
        </p:txBody>
      </p:sp>
      <p:sp>
        <p:nvSpPr>
          <p:cNvPr id="3" name="Subtitle 2">
            <a:extLst>
              <a:ext uri="{FF2B5EF4-FFF2-40B4-BE49-F238E27FC236}">
                <a16:creationId xmlns:a16="http://schemas.microsoft.com/office/drawing/2014/main" id="{94A2E1C8-F45B-4E3F-9D2F-F289655E54DF}"/>
              </a:ext>
            </a:extLst>
          </p:cNvPr>
          <p:cNvSpPr>
            <a:spLocks noGrp="1"/>
          </p:cNvSpPr>
          <p:nvPr>
            <p:ph type="subTitle" idx="1"/>
          </p:nvPr>
        </p:nvSpPr>
        <p:spPr>
          <a:xfrm>
            <a:off x="969146" y="2095130"/>
            <a:ext cx="9914877" cy="3275860"/>
          </a:xfrm>
        </p:spPr>
        <p:txBody>
          <a:bodyPr>
            <a:normAutofit fontScale="92500" lnSpcReduction="10000"/>
          </a:bodyPr>
          <a:lstStyle/>
          <a:p>
            <a:r>
              <a:rPr lang="en-US" sz="2000" dirty="0">
                <a:solidFill>
                  <a:schemeClr val="bg1"/>
                </a:solidFill>
              </a:rPr>
              <a:t>    </a:t>
            </a:r>
            <a:r>
              <a:rPr lang="en-US" sz="2000" b="1" dirty="0">
                <a:solidFill>
                  <a:schemeClr val="bg1"/>
                </a:solidFill>
              </a:rPr>
              <a:t>- Will distribute packages of PPE to all 15,400 nursing homes in the country. </a:t>
            </a:r>
            <a:endParaRPr lang="en-US" sz="800" b="1" dirty="0">
              <a:solidFill>
                <a:schemeClr val="bg1"/>
              </a:solidFill>
            </a:endParaRPr>
          </a:p>
          <a:p>
            <a:endParaRPr lang="en-US" sz="800" b="1" dirty="0">
              <a:solidFill>
                <a:schemeClr val="bg1"/>
              </a:solidFill>
            </a:endParaRPr>
          </a:p>
          <a:p>
            <a:r>
              <a:rPr lang="en-US" sz="2000" b="1" dirty="0">
                <a:solidFill>
                  <a:schemeClr val="bg1"/>
                </a:solidFill>
              </a:rPr>
              <a:t>     - The PPE packages will include masks, gloves, gowns, and eye protection   for seven days. </a:t>
            </a:r>
            <a:endParaRPr lang="en-US" sz="800" b="1" dirty="0">
              <a:solidFill>
                <a:schemeClr val="bg1"/>
              </a:solidFill>
            </a:endParaRPr>
          </a:p>
          <a:p>
            <a:endParaRPr lang="en-US" sz="800" b="1" dirty="0">
              <a:solidFill>
                <a:schemeClr val="bg1"/>
              </a:solidFill>
            </a:endParaRPr>
          </a:p>
          <a:p>
            <a:r>
              <a:rPr lang="en-US" sz="2000" b="1" dirty="0">
                <a:solidFill>
                  <a:schemeClr val="bg1"/>
                </a:solidFill>
              </a:rPr>
              <a:t>    - The amount of PPE provided will be based on each facility’s staffing and PPE usage rates. </a:t>
            </a:r>
            <a:endParaRPr lang="en-US" sz="800" b="1" dirty="0">
              <a:solidFill>
                <a:schemeClr val="bg1"/>
              </a:solidFill>
            </a:endParaRPr>
          </a:p>
          <a:p>
            <a:endParaRPr lang="en-US" sz="900" b="1" dirty="0">
              <a:solidFill>
                <a:schemeClr val="bg1"/>
              </a:solidFill>
            </a:endParaRPr>
          </a:p>
          <a:p>
            <a:r>
              <a:rPr lang="en-US" sz="2000" b="1" dirty="0">
                <a:solidFill>
                  <a:schemeClr val="bg1"/>
                </a:solidFill>
              </a:rPr>
              <a:t>    - By July 4, all facilities will receive 2 sets of packages, amounting to 14 days’ worth of PPE. </a:t>
            </a:r>
          </a:p>
        </p:txBody>
      </p:sp>
    </p:spTree>
    <p:extLst>
      <p:ext uri="{BB962C8B-B14F-4D97-AF65-F5344CB8AC3E}">
        <p14:creationId xmlns:p14="http://schemas.microsoft.com/office/powerpoint/2010/main" val="122663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EE85-A76B-4358-A3AA-209D14670980}"/>
              </a:ext>
            </a:extLst>
          </p:cNvPr>
          <p:cNvSpPr>
            <a:spLocks noGrp="1"/>
          </p:cNvSpPr>
          <p:nvPr>
            <p:ph type="ctrTitle"/>
          </p:nvPr>
        </p:nvSpPr>
        <p:spPr>
          <a:xfrm>
            <a:off x="1154955" y="630648"/>
            <a:ext cx="8825658" cy="623670"/>
          </a:xfrm>
        </p:spPr>
        <p:txBody>
          <a:bodyPr/>
          <a:lstStyle/>
          <a:p>
            <a:pPr algn="ctr"/>
            <a:r>
              <a:rPr lang="en-US" sz="2800" b="1" dirty="0"/>
              <a:t>Nursing Home Reopening Recommendations </a:t>
            </a:r>
          </a:p>
        </p:txBody>
      </p:sp>
      <p:sp>
        <p:nvSpPr>
          <p:cNvPr id="3" name="Subtitle 2">
            <a:extLst>
              <a:ext uri="{FF2B5EF4-FFF2-40B4-BE49-F238E27FC236}">
                <a16:creationId xmlns:a16="http://schemas.microsoft.com/office/drawing/2014/main" id="{868F61B3-FD6D-4277-9EC0-B8BEAF58F8C7}"/>
              </a:ext>
            </a:extLst>
          </p:cNvPr>
          <p:cNvSpPr>
            <a:spLocks noGrp="1"/>
          </p:cNvSpPr>
          <p:nvPr>
            <p:ph type="subTitle" idx="1"/>
          </p:nvPr>
        </p:nvSpPr>
        <p:spPr>
          <a:xfrm>
            <a:off x="1154955" y="1254318"/>
            <a:ext cx="8825658" cy="4494179"/>
          </a:xfrm>
        </p:spPr>
        <p:txBody>
          <a:bodyPr>
            <a:normAutofit fontScale="92500" lnSpcReduction="10000"/>
          </a:bodyPr>
          <a:lstStyle/>
          <a:p>
            <a:pPr>
              <a:spcAft>
                <a:spcPts val="1200"/>
              </a:spcAft>
            </a:pPr>
            <a:r>
              <a:rPr lang="en-US" dirty="0"/>
              <a:t>     </a:t>
            </a:r>
            <a:r>
              <a:rPr lang="en-US" dirty="0">
                <a:solidFill>
                  <a:schemeClr val="bg1"/>
                </a:solidFill>
              </a:rPr>
              <a:t>Factors that should inform decisions about relaxing restrictions in nursing homes include: </a:t>
            </a:r>
            <a:endParaRPr lang="en-US" sz="800" dirty="0">
              <a:solidFill>
                <a:schemeClr val="bg1"/>
              </a:solidFill>
            </a:endParaRPr>
          </a:p>
          <a:p>
            <a:pPr>
              <a:spcAft>
                <a:spcPts val="600"/>
              </a:spcAft>
            </a:pPr>
            <a:r>
              <a:rPr lang="en-US" dirty="0">
                <a:solidFill>
                  <a:schemeClr val="bg1"/>
                </a:solidFill>
              </a:rPr>
              <a:t>•   </a:t>
            </a:r>
            <a:r>
              <a:rPr lang="en-US" b="1" dirty="0">
                <a:solidFill>
                  <a:schemeClr val="bg1"/>
                </a:solidFill>
              </a:rPr>
              <a:t>Case status in community</a:t>
            </a:r>
            <a:r>
              <a:rPr lang="en-US" dirty="0">
                <a:solidFill>
                  <a:schemeClr val="bg1"/>
                </a:solidFill>
              </a:rPr>
              <a:t>: State-based criteria to determine the level of community transmission and guides progression from one phase to another. </a:t>
            </a:r>
          </a:p>
          <a:p>
            <a:pPr>
              <a:spcAft>
                <a:spcPts val="600"/>
              </a:spcAft>
            </a:pPr>
            <a:r>
              <a:rPr lang="en-US" dirty="0">
                <a:solidFill>
                  <a:schemeClr val="bg1"/>
                </a:solidFill>
              </a:rPr>
              <a:t>•   </a:t>
            </a:r>
            <a:r>
              <a:rPr lang="en-US" b="1" dirty="0">
                <a:solidFill>
                  <a:schemeClr val="bg1"/>
                </a:solidFill>
              </a:rPr>
              <a:t>Case status in the nursing home(s): </a:t>
            </a:r>
            <a:r>
              <a:rPr lang="en-US" dirty="0">
                <a:solidFill>
                  <a:schemeClr val="bg1"/>
                </a:solidFill>
              </a:rPr>
              <a:t>Absence of any new nursing home onset1 of COVID-19 cases (resident or staff).</a:t>
            </a:r>
          </a:p>
          <a:p>
            <a:pPr>
              <a:spcAft>
                <a:spcPts val="600"/>
              </a:spcAft>
            </a:pPr>
            <a:r>
              <a:rPr lang="en-US" dirty="0">
                <a:solidFill>
                  <a:schemeClr val="bg1"/>
                </a:solidFill>
              </a:rPr>
              <a:t>•   </a:t>
            </a:r>
            <a:r>
              <a:rPr lang="en-US" b="1" dirty="0">
                <a:solidFill>
                  <a:schemeClr val="bg1"/>
                </a:solidFill>
              </a:rPr>
              <a:t>Adequate staffing</a:t>
            </a:r>
            <a:r>
              <a:rPr lang="en-US" dirty="0">
                <a:solidFill>
                  <a:schemeClr val="bg1"/>
                </a:solidFill>
              </a:rPr>
              <a:t>: No staffing shortages and the facility is not under a contingency staffing plan. </a:t>
            </a:r>
          </a:p>
          <a:p>
            <a:pPr>
              <a:spcAft>
                <a:spcPts val="600"/>
              </a:spcAft>
              <a:buClr>
                <a:schemeClr val="bg1"/>
              </a:buClr>
              <a:buFont typeface="Courier New" panose="02070309020205020404" pitchFamily="49" charset="0"/>
              <a:buChar char="o"/>
            </a:pPr>
            <a:r>
              <a:rPr lang="en-US" b="1" dirty="0">
                <a:solidFill>
                  <a:schemeClr val="bg1"/>
                </a:solidFill>
              </a:rPr>
              <a:t>Access to adequate testing</a:t>
            </a:r>
            <a:r>
              <a:rPr lang="en-US" dirty="0">
                <a:solidFill>
                  <a:schemeClr val="bg1"/>
                </a:solidFill>
              </a:rPr>
              <a:t>: The facility should have a testing plan in place based on contingencies informed by the Centers for Disease Control and Prevention (CDC)</a:t>
            </a:r>
          </a:p>
          <a:p>
            <a:pPr>
              <a:spcAft>
                <a:spcPts val="600"/>
              </a:spcAft>
            </a:pPr>
            <a:r>
              <a:rPr lang="en-US" dirty="0">
                <a:solidFill>
                  <a:schemeClr val="bg1"/>
                </a:solidFill>
              </a:rPr>
              <a:t>(States have the ability to choose how they measure their SNFs’ readiness to emerge from visitation lockdown)</a:t>
            </a:r>
          </a:p>
        </p:txBody>
      </p:sp>
    </p:spTree>
    <p:extLst>
      <p:ext uri="{BB962C8B-B14F-4D97-AF65-F5344CB8AC3E}">
        <p14:creationId xmlns:p14="http://schemas.microsoft.com/office/powerpoint/2010/main" val="207222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1C65-276D-4317-9649-4EE8E9A5325B}"/>
              </a:ext>
            </a:extLst>
          </p:cNvPr>
          <p:cNvSpPr>
            <a:spLocks noGrp="1"/>
          </p:cNvSpPr>
          <p:nvPr>
            <p:ph type="ctrTitle"/>
          </p:nvPr>
        </p:nvSpPr>
        <p:spPr>
          <a:xfrm>
            <a:off x="1477269" y="729574"/>
            <a:ext cx="8825658" cy="767585"/>
          </a:xfrm>
        </p:spPr>
        <p:txBody>
          <a:bodyPr/>
          <a:lstStyle/>
          <a:p>
            <a:r>
              <a:rPr lang="en-US" sz="2800" dirty="0"/>
              <a:t>Nursing Home Reopening Recommendations  </a:t>
            </a:r>
            <a:r>
              <a:rPr lang="en-US" sz="1800" dirty="0">
                <a:solidFill>
                  <a:schemeClr val="bg1"/>
                </a:solidFill>
              </a:rPr>
              <a:t>Factors that should inform decisions</a:t>
            </a:r>
            <a:r>
              <a:rPr lang="en-US" sz="1800" b="1" dirty="0"/>
              <a:t> :</a:t>
            </a:r>
            <a:endParaRPr lang="en-US" sz="1800" dirty="0"/>
          </a:p>
        </p:txBody>
      </p:sp>
      <p:sp>
        <p:nvSpPr>
          <p:cNvPr id="3" name="Subtitle 2">
            <a:extLst>
              <a:ext uri="{FF2B5EF4-FFF2-40B4-BE49-F238E27FC236}">
                <a16:creationId xmlns:a16="http://schemas.microsoft.com/office/drawing/2014/main" id="{DC5D807A-63BD-4766-A869-2E075A91833E}"/>
              </a:ext>
            </a:extLst>
          </p:cNvPr>
          <p:cNvSpPr>
            <a:spLocks noGrp="1"/>
          </p:cNvSpPr>
          <p:nvPr>
            <p:ph type="subTitle" idx="1"/>
          </p:nvPr>
        </p:nvSpPr>
        <p:spPr>
          <a:xfrm>
            <a:off x="1011677" y="1546698"/>
            <a:ext cx="9756842" cy="4092102"/>
          </a:xfrm>
        </p:spPr>
        <p:txBody>
          <a:bodyPr>
            <a:noAutofit/>
          </a:bodyPr>
          <a:lstStyle/>
          <a:p>
            <a:pPr>
              <a:spcAft>
                <a:spcPts val="600"/>
              </a:spcAft>
            </a:pPr>
            <a:r>
              <a:rPr lang="en-US" dirty="0"/>
              <a:t>•   </a:t>
            </a:r>
            <a:r>
              <a:rPr lang="en-US" b="1" dirty="0">
                <a:solidFill>
                  <a:schemeClr val="bg1"/>
                </a:solidFill>
                <a:latin typeface="Century Gothic" panose="020B0502020202020204" pitchFamily="34" charset="0"/>
              </a:rPr>
              <a:t>Universal source control</a:t>
            </a:r>
            <a:r>
              <a:rPr lang="en-US" dirty="0">
                <a:solidFill>
                  <a:schemeClr val="bg1"/>
                </a:solidFill>
                <a:latin typeface="Century Gothic" panose="020B0502020202020204" pitchFamily="34" charset="0"/>
              </a:rPr>
              <a:t>: Residents and visitors wear a cloth face covering or facemask.  If a visitor is unable or unwilling to maintain these precautions (such as young children), consider restricting their ability to enter the facility. All visitors should maintain social distancing and perform hand washing or sanitizing upon entry to the facility.  </a:t>
            </a:r>
          </a:p>
          <a:p>
            <a:pPr>
              <a:spcAft>
                <a:spcPts val="600"/>
              </a:spcAft>
            </a:pPr>
            <a:r>
              <a:rPr lang="en-US" dirty="0">
                <a:solidFill>
                  <a:schemeClr val="bg1"/>
                </a:solidFill>
                <a:latin typeface="Century Gothic" panose="020B0502020202020204" pitchFamily="34" charset="0"/>
              </a:rPr>
              <a:t>•   </a:t>
            </a:r>
            <a:r>
              <a:rPr lang="en-US" b="1" dirty="0">
                <a:solidFill>
                  <a:schemeClr val="bg1"/>
                </a:solidFill>
                <a:latin typeface="Century Gothic" panose="020B0502020202020204" pitchFamily="34" charset="0"/>
              </a:rPr>
              <a:t>Access to adequate Personal Protective Equipment (PPE) for staff</a:t>
            </a:r>
            <a:r>
              <a:rPr lang="en-US" dirty="0">
                <a:solidFill>
                  <a:schemeClr val="bg1"/>
                </a:solidFill>
                <a:latin typeface="Century Gothic" panose="020B0502020202020204" pitchFamily="34" charset="0"/>
              </a:rPr>
              <a:t>: Contingency capacity strategy is allowable, such as CDC’s guidance at Strategies to Optimize the Supply of PPE and Equipment (facilities’ crisis capacity PPE strategy would not constitute adequate access to PPE). All staff wear all appropriate PPE when indicated.  Staff wear cloth face covering if facemask is not indicated, such as administrative staff.</a:t>
            </a:r>
          </a:p>
          <a:p>
            <a:pPr>
              <a:spcAft>
                <a:spcPts val="600"/>
              </a:spcAft>
            </a:pPr>
            <a:r>
              <a:rPr lang="en-US" dirty="0">
                <a:solidFill>
                  <a:schemeClr val="bg1"/>
                </a:solidFill>
                <a:latin typeface="Century Gothic" panose="020B0502020202020204" pitchFamily="34" charset="0"/>
              </a:rPr>
              <a:t>•   </a:t>
            </a:r>
            <a:r>
              <a:rPr lang="en-US" b="1" dirty="0">
                <a:solidFill>
                  <a:schemeClr val="bg1"/>
                </a:solidFill>
                <a:latin typeface="Century Gothic" panose="020B0502020202020204" pitchFamily="34" charset="0"/>
              </a:rPr>
              <a:t>Local hospital capacity</a:t>
            </a:r>
            <a:r>
              <a:rPr lang="en-US" dirty="0">
                <a:solidFill>
                  <a:schemeClr val="bg1"/>
                </a:solidFill>
                <a:latin typeface="Century Gothic" panose="020B0502020202020204" pitchFamily="34" charset="0"/>
              </a:rPr>
              <a:t>: Ability for the local hospital to accept transfers from nursing homes. </a:t>
            </a:r>
          </a:p>
          <a:p>
            <a:pPr>
              <a:spcAft>
                <a:spcPts val="600"/>
              </a:spcAft>
            </a:pPr>
            <a:r>
              <a:rPr lang="en-US" dirty="0"/>
              <a:t> </a:t>
            </a:r>
          </a:p>
        </p:txBody>
      </p:sp>
    </p:spTree>
    <p:extLst>
      <p:ext uri="{BB962C8B-B14F-4D97-AF65-F5344CB8AC3E}">
        <p14:creationId xmlns:p14="http://schemas.microsoft.com/office/powerpoint/2010/main" val="4081231732"/>
      </p:ext>
    </p:extLst>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533042426E77458315AB59C0D5169B" ma:contentTypeVersion="13" ma:contentTypeDescription="Create a new document." ma:contentTypeScope="" ma:versionID="f8679b41ff755a64d8d2234825cf26cc">
  <xsd:schema xmlns:xsd="http://www.w3.org/2001/XMLSchema" xmlns:xs="http://www.w3.org/2001/XMLSchema" xmlns:p="http://schemas.microsoft.com/office/2006/metadata/properties" xmlns:ns3="0d21ee8c-6f93-4737-9680-7a8c16f547f7" xmlns:ns4="a27dfa7f-9ef1-4941-ae5d-7c4327a8507c" targetNamespace="http://schemas.microsoft.com/office/2006/metadata/properties" ma:root="true" ma:fieldsID="799ac62c1a2122f2dcd5e46e2fcff763" ns3:_="" ns4:_="">
    <xsd:import namespace="0d21ee8c-6f93-4737-9680-7a8c16f547f7"/>
    <xsd:import namespace="a27dfa7f-9ef1-4941-ae5d-7c4327a8507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1ee8c-6f93-4737-9680-7a8c16f547f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dfa7f-9ef1-4941-ae5d-7c4327a8507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1C1B53-A3A7-4D88-A12F-ABF8E3988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21ee8c-6f93-4737-9680-7a8c16f547f7"/>
    <ds:schemaRef ds:uri="a27dfa7f-9ef1-4941-ae5d-7c4327a85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1F4C5-563A-48F3-B9F7-F92EB1DE3D92}">
  <ds:schemaRefs>
    <ds:schemaRef ds:uri="http://schemas.microsoft.com/sharepoint/v3/contenttype/forms"/>
  </ds:schemaRefs>
</ds:datastoreItem>
</file>

<file path=customXml/itemProps3.xml><?xml version="1.0" encoding="utf-8"?>
<ds:datastoreItem xmlns:ds="http://schemas.openxmlformats.org/officeDocument/2006/customXml" ds:itemID="{3B6806F0-CDA2-4F7B-A746-622BDE39C18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2097</TotalTime>
  <Words>2256</Words>
  <Application>Microsoft Office PowerPoint</Application>
  <PresentationFormat>Widescreen</PresentationFormat>
  <Paragraphs>181</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freight-sans-pro</vt:lpstr>
      <vt:lpstr>Noto Sans Symbols</vt:lpstr>
      <vt:lpstr>Century Gothic</vt:lpstr>
      <vt:lpstr>Arial</vt:lpstr>
      <vt:lpstr>Courier New</vt:lpstr>
      <vt:lpstr>Ion Boardroom</vt:lpstr>
      <vt:lpstr> Ombudsman Resources and Best Practices during the COVID-19 pandemic</vt:lpstr>
      <vt:lpstr>PowerPoint Presentation</vt:lpstr>
      <vt:lpstr>       NALLTCO Regional Ombudsman Meetings   Brief Highlights of Developments  (For greater details see Consumer Voice, CMS and ACL websites) </vt:lpstr>
      <vt:lpstr>CMS Final Rule on Nursing Home Reporting of COVID-19 Information  </vt:lpstr>
      <vt:lpstr>PowerPoint Presentation</vt:lpstr>
      <vt:lpstr>PowerPoint Presentation</vt:lpstr>
      <vt:lpstr>Federal Emergency Management Agency (FEMA)</vt:lpstr>
      <vt:lpstr>Nursing Home Reopening Recommendations </vt:lpstr>
      <vt:lpstr>Nursing Home Reopening Recommendations  Factors that should inform decisions :</vt:lpstr>
      <vt:lpstr>CMS does not recommend opening facilities to visitors (except for compassionate care situations) until phase three when: </vt:lpstr>
      <vt:lpstr>Phase 1</vt:lpstr>
      <vt:lpstr>Phase 1</vt:lpstr>
      <vt:lpstr>Phase 2</vt:lpstr>
      <vt:lpstr>Phase 2</vt:lpstr>
      <vt:lpstr>Phase 3</vt:lpstr>
      <vt:lpstr>Phase 3</vt:lpstr>
      <vt:lpstr>The Coronavirus Commission for Safety and Quality in Nursing Homes will be formed. </vt:lpstr>
      <vt:lpstr>        Advocacy and Documentation of Events</vt:lpstr>
      <vt:lpstr>PowerPoint Presentation</vt:lpstr>
      <vt:lpstr>Resources for Successful Ombudsman Work</vt:lpstr>
      <vt:lpstr>Federal resources</vt:lpstr>
      <vt:lpstr>Advocacy Resources</vt:lpstr>
      <vt:lpstr>Information</vt:lpstr>
      <vt:lpstr>Information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Ombudsman Resources and Best Practices during the COVID-19 pandemic</dc:title>
  <dc:creator>Heather Armstrong</dc:creator>
  <cp:lastModifiedBy>Cindy Englert</cp:lastModifiedBy>
  <cp:revision>113</cp:revision>
  <dcterms:created xsi:type="dcterms:W3CDTF">2020-04-01T12:27:27Z</dcterms:created>
  <dcterms:modified xsi:type="dcterms:W3CDTF">2020-05-28T16:46:43Z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0x01010018533042426E77458315AB59C0D5169B</vt:lpwstr>
  </property>
</Properties>
</file>