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subscription.service@subscriptions.ssa.gov" TargetMode="External"/><Relationship Id="rId3" Type="http://schemas.openxmlformats.org/officeDocument/2006/relationships/hyperlink" Target="http://www.cdc.gov/" TargetMode="External"/><Relationship Id="rId7" Type="http://schemas.openxmlformats.org/officeDocument/2006/relationships/hyperlink" Target="http://www.ssa.gov/" TargetMode="External"/><Relationship Id="rId2" Type="http://schemas.openxmlformats.org/officeDocument/2006/relationships/hyperlink" Target="mailto:cmslists@subscriptions.cms.hhs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cl@public.govdelivery.com" TargetMode="External"/><Relationship Id="rId5" Type="http://schemas.openxmlformats.org/officeDocument/2006/relationships/hyperlink" Target="http://www.acl.gov/" TargetMode="External"/><Relationship Id="rId4" Type="http://schemas.openxmlformats.org/officeDocument/2006/relationships/hyperlink" Target="http://www.hhs.gov/" TargetMode="External"/><Relationship Id="rId9" Type="http://schemas.openxmlformats.org/officeDocument/2006/relationships/hyperlink" Target="http://www.va.go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tcombudsman.org/" TargetMode="External"/><Relationship Id="rId2" Type="http://schemas.openxmlformats.org/officeDocument/2006/relationships/hyperlink" Target="http://www.theconsumervoic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licy@n4a.org" TargetMode="External"/><Relationship Id="rId5" Type="http://schemas.openxmlformats.org/officeDocument/2006/relationships/hyperlink" Target="mailto:sandy.markwood@n4a.org" TargetMode="External"/><Relationship Id="rId4" Type="http://schemas.openxmlformats.org/officeDocument/2006/relationships/hyperlink" Target="http://www.n4a.or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benefits.gov@service.govdelivery.com" TargetMode="External"/><Relationship Id="rId3" Type="http://schemas.openxmlformats.org/officeDocument/2006/relationships/hyperlink" Target="http://www.medicaid.gov/" TargetMode="External"/><Relationship Id="rId7" Type="http://schemas.openxmlformats.org/officeDocument/2006/relationships/hyperlink" Target="http://www.benefits.gov/" TargetMode="External"/><Relationship Id="rId2" Type="http://schemas.openxmlformats.org/officeDocument/2006/relationships/hyperlink" Target="https://www.medicareadvocacy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edicarewatch@medicarerights.org" TargetMode="External"/><Relationship Id="rId5" Type="http://schemas.openxmlformats.org/officeDocument/2006/relationships/hyperlink" Target="http://www.medicarerights.org/" TargetMode="External"/><Relationship Id="rId4" Type="http://schemas.openxmlformats.org/officeDocument/2006/relationships/hyperlink" Target="mailto:Medicaid.gov@subscriptions.cms.hhs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ra@ltccc.org" TargetMode="External"/><Relationship Id="rId7" Type="http://schemas.openxmlformats.org/officeDocument/2006/relationships/hyperlink" Target="http://www.advancingstates.org%20or%20info@advancingstates.org" TargetMode="External"/><Relationship Id="rId2" Type="http://schemas.openxmlformats.org/officeDocument/2006/relationships/hyperlink" Target="http://www.nursinghome411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mails@kff.org" TargetMode="External"/><Relationship Id="rId5" Type="http://schemas.openxmlformats.org/officeDocument/2006/relationships/hyperlink" Target="http://www.kff.org/" TargetMode="External"/><Relationship Id="rId4" Type="http://schemas.openxmlformats.org/officeDocument/2006/relationships/hyperlink" Target="mailto:info@justiceinaging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Resources for Successful Ombudsman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8</a:t>
            </a:r>
            <a:r>
              <a:rPr lang="en-US" baseline="30000" dirty="0"/>
              <a:t>th</a:t>
            </a:r>
            <a:r>
              <a:rPr lang="en-US" dirty="0"/>
              <a:t> NALLTCO webinar</a:t>
            </a:r>
          </a:p>
        </p:txBody>
      </p:sp>
    </p:spTree>
    <p:extLst>
      <p:ext uri="{BB962C8B-B14F-4D97-AF65-F5344CB8AC3E}">
        <p14:creationId xmlns:p14="http://schemas.microsoft.com/office/powerpoint/2010/main" val="323436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CMS - Centers for Medicare &amp; Medicaid Services </a:t>
            </a:r>
            <a:r>
              <a:rPr lang="en-US" u="sng" dirty="0">
                <a:hlinkClick r:id="rId2"/>
              </a:rPr>
              <a:t>cmslists@subscriptions.cms.hhs.gov</a:t>
            </a:r>
            <a:endParaRPr lang="en-US" dirty="0"/>
          </a:p>
          <a:p>
            <a:r>
              <a:rPr lang="en-US" dirty="0"/>
              <a:t>CDC – Centers for Disease Control &amp; Prevention - </a:t>
            </a:r>
            <a:r>
              <a:rPr lang="en-US" u="sng" dirty="0">
                <a:hlinkClick r:id="rId3"/>
              </a:rPr>
              <a:t>www.cdc.gov</a:t>
            </a:r>
            <a:endParaRPr lang="en-US" dirty="0"/>
          </a:p>
          <a:p>
            <a:r>
              <a:rPr lang="en-US" dirty="0"/>
              <a:t>DHS - The U.S. Department of Health and Human Services – </a:t>
            </a:r>
            <a:r>
              <a:rPr lang="en-US" u="sng" dirty="0">
                <a:hlinkClick r:id="rId4"/>
              </a:rPr>
              <a:t>www.hhs.gov</a:t>
            </a:r>
            <a:endParaRPr lang="en-US" dirty="0"/>
          </a:p>
          <a:p>
            <a:r>
              <a:rPr lang="en-US" dirty="0"/>
              <a:t>Administration for Community Living – </a:t>
            </a:r>
            <a:r>
              <a:rPr lang="en-US" u="sng" dirty="0">
                <a:hlinkClick r:id="rId5"/>
              </a:rPr>
              <a:t>www.acl.gov</a:t>
            </a:r>
            <a:r>
              <a:rPr lang="en-US" dirty="0"/>
              <a:t> or </a:t>
            </a:r>
            <a:r>
              <a:rPr lang="en-US" u="sng" dirty="0">
                <a:hlinkClick r:id="rId6"/>
              </a:rPr>
              <a:t>acl@public.govdelivery.com</a:t>
            </a:r>
            <a:endParaRPr lang="en-US" dirty="0"/>
          </a:p>
          <a:p>
            <a:r>
              <a:rPr lang="en-US" dirty="0"/>
              <a:t>SSA - Social Security Administration – </a:t>
            </a:r>
            <a:r>
              <a:rPr lang="en-US" u="sng" dirty="0">
                <a:hlinkClick r:id="rId7"/>
              </a:rPr>
              <a:t>www.ssa.gov</a:t>
            </a:r>
            <a:r>
              <a:rPr lang="en-US" dirty="0"/>
              <a:t> or </a:t>
            </a:r>
            <a:r>
              <a:rPr lang="en-US" u="sng" dirty="0">
                <a:hlinkClick r:id="rId8"/>
              </a:rPr>
              <a:t>subscription.service@subscriptions.ssa.gov</a:t>
            </a:r>
            <a:endParaRPr lang="en-US" dirty="0"/>
          </a:p>
          <a:p>
            <a:r>
              <a:rPr lang="en-US" dirty="0"/>
              <a:t>VA – Department of Veterans Affairs - </a:t>
            </a:r>
            <a:r>
              <a:rPr lang="en-US" u="sng" dirty="0">
                <a:hlinkClick r:id="rId9"/>
              </a:rPr>
              <a:t>www.va.gov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Advocacy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National Consumer Voice for Quality Long-Term Care – </a:t>
            </a:r>
            <a:r>
              <a:rPr lang="en-US" u="sng" dirty="0">
                <a:hlinkClick r:id="rId2"/>
              </a:rPr>
              <a:t>www.theconsumervoice.org</a:t>
            </a:r>
            <a:endParaRPr lang="en-US" dirty="0"/>
          </a:p>
          <a:p>
            <a:r>
              <a:rPr lang="en-US" dirty="0"/>
              <a:t>NORC -The National Ombudsman Resource Center – </a:t>
            </a:r>
            <a:r>
              <a:rPr lang="en-US" u="sng" dirty="0">
                <a:hlinkClick r:id="rId3"/>
              </a:rPr>
              <a:t>www.ltcombudsman.org</a:t>
            </a:r>
            <a:endParaRPr lang="en-US" dirty="0"/>
          </a:p>
          <a:p>
            <a:r>
              <a:rPr lang="en-US" dirty="0"/>
              <a:t>N4A – National Association of Area Agencies on Aging – </a:t>
            </a:r>
            <a:r>
              <a:rPr lang="en-US" u="sng" dirty="0">
                <a:hlinkClick r:id="rId4"/>
              </a:rPr>
              <a:t>www.n4a.org</a:t>
            </a:r>
            <a:r>
              <a:rPr lang="en-US" dirty="0"/>
              <a:t>    Sandy </a:t>
            </a:r>
            <a:r>
              <a:rPr lang="en-US" dirty="0" err="1"/>
              <a:t>Markwood</a:t>
            </a:r>
            <a:r>
              <a:rPr lang="en-US" dirty="0"/>
              <a:t> </a:t>
            </a:r>
            <a:r>
              <a:rPr lang="en-US" u="sng" dirty="0">
                <a:hlinkClick r:id="rId5"/>
              </a:rPr>
              <a:t>sandy.markwood@n4a.org</a:t>
            </a:r>
            <a:r>
              <a:rPr lang="en-US" u="sng" dirty="0"/>
              <a:t>.</a:t>
            </a:r>
            <a:r>
              <a:rPr lang="en-US" dirty="0"/>
              <a:t>  For more information about these and other federal aging policy issues, please contact n4a’s policy team: Amy </a:t>
            </a:r>
            <a:r>
              <a:rPr lang="en-US" dirty="0" err="1"/>
              <a:t>Gotwals</a:t>
            </a:r>
            <a:r>
              <a:rPr lang="en-US" dirty="0"/>
              <a:t> and Autumn Campbell at </a:t>
            </a:r>
            <a:r>
              <a:rPr lang="en-US" u="sng" dirty="0">
                <a:hlinkClick r:id="rId6"/>
              </a:rPr>
              <a:t>policy@n4a.org</a:t>
            </a:r>
            <a:r>
              <a:rPr lang="en-US" dirty="0"/>
              <a:t>, 202.872.0888.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5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Center for Medicare Advocacy - </a:t>
            </a:r>
            <a:r>
              <a:rPr lang="en-US" u="sng" dirty="0">
                <a:hlinkClick r:id="rId2"/>
              </a:rPr>
              <a:t>https://www.medicareadvocacy.org/</a:t>
            </a:r>
            <a:endParaRPr lang="en-US" dirty="0"/>
          </a:p>
          <a:p>
            <a:r>
              <a:rPr lang="en-US" dirty="0"/>
              <a:t>Center for Medicaid and CHIP Services (CMCS) – </a:t>
            </a:r>
            <a:r>
              <a:rPr lang="en-US" u="sng" dirty="0">
                <a:hlinkClick r:id="rId3"/>
              </a:rPr>
              <a:t>www.medicaid.gov</a:t>
            </a:r>
            <a:r>
              <a:rPr lang="en-US" dirty="0"/>
              <a:t> or </a:t>
            </a:r>
            <a:r>
              <a:rPr lang="en-US" u="sng" dirty="0">
                <a:hlinkClick r:id="rId4"/>
              </a:rPr>
              <a:t>Medicaid.gov@subscriptions.cms.hhs.gov</a:t>
            </a:r>
            <a:endParaRPr lang="en-US" dirty="0"/>
          </a:p>
          <a:p>
            <a:r>
              <a:rPr lang="en-US" dirty="0"/>
              <a:t>Medicare Watch – </a:t>
            </a:r>
            <a:r>
              <a:rPr lang="en-US" u="sng" dirty="0">
                <a:hlinkClick r:id="rId5"/>
              </a:rPr>
              <a:t>www.medicarerights.org</a:t>
            </a:r>
            <a:r>
              <a:rPr lang="en-US" dirty="0"/>
              <a:t> or </a:t>
            </a:r>
            <a:r>
              <a:rPr lang="en-US" u="sng" dirty="0">
                <a:hlinkClick r:id="rId6"/>
              </a:rPr>
              <a:t>medicarewatch@medicarerights.org</a:t>
            </a:r>
            <a:endParaRPr lang="en-US" dirty="0"/>
          </a:p>
          <a:p>
            <a:r>
              <a:rPr lang="en-US" u="sng" dirty="0">
                <a:hlinkClick r:id="rId7"/>
              </a:rPr>
              <a:t>www.benefits.gov</a:t>
            </a:r>
            <a:r>
              <a:rPr lang="en-US" dirty="0"/>
              <a:t> or </a:t>
            </a:r>
            <a:r>
              <a:rPr lang="en-US" u="sng" dirty="0">
                <a:hlinkClick r:id="rId8"/>
              </a:rPr>
              <a:t>benefits.gov@service.govdelivery.com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12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Term Care Community Coalition </a:t>
            </a:r>
            <a:r>
              <a:rPr lang="en-US" u="sng" dirty="0">
                <a:hlinkClick r:id="rId2"/>
              </a:rPr>
              <a:t>www.nursinghome411.org</a:t>
            </a:r>
            <a:br>
              <a:rPr lang="en-US" dirty="0"/>
            </a:br>
            <a:r>
              <a:rPr lang="en-US" dirty="0"/>
              <a:t>Sara Rosenberg </a:t>
            </a:r>
            <a:r>
              <a:rPr lang="en-US" u="sng" dirty="0">
                <a:hlinkClick r:id="rId3"/>
              </a:rPr>
              <a:t>sara@ltccc.org</a:t>
            </a:r>
            <a:endParaRPr lang="en-US" dirty="0"/>
          </a:p>
          <a:p>
            <a:r>
              <a:rPr lang="en-US" dirty="0"/>
              <a:t>Justice in Aging </a:t>
            </a:r>
            <a:r>
              <a:rPr lang="en-US" u="sng" dirty="0">
                <a:hlinkClick r:id="rId4"/>
              </a:rPr>
              <a:t>info@justiceinaging.org</a:t>
            </a:r>
            <a:endParaRPr lang="en-US" dirty="0"/>
          </a:p>
          <a:p>
            <a:r>
              <a:rPr lang="en-US" dirty="0"/>
              <a:t>Kaiser Family Foundation – </a:t>
            </a:r>
            <a:r>
              <a:rPr lang="en-US" u="sng" dirty="0">
                <a:hlinkClick r:id="rId5"/>
              </a:rPr>
              <a:t>www.kff.org</a:t>
            </a:r>
            <a:r>
              <a:rPr lang="en-US" dirty="0"/>
              <a:t> or </a:t>
            </a:r>
            <a:r>
              <a:rPr lang="en-US" u="sng" dirty="0">
                <a:hlinkClick r:id="rId6"/>
              </a:rPr>
              <a:t>emails@kff.org</a:t>
            </a:r>
            <a:endParaRPr lang="en-US" dirty="0"/>
          </a:p>
          <a:p>
            <a:r>
              <a:rPr lang="en-US" dirty="0" err="1"/>
              <a:t>ADvancing</a:t>
            </a:r>
            <a:r>
              <a:rPr lang="en-US" dirty="0"/>
              <a:t> States Friday Update - </a:t>
            </a:r>
            <a:r>
              <a:rPr lang="en-US" u="sng" dirty="0">
                <a:hlinkClick r:id="rId7"/>
              </a:rPr>
              <a:t>www.advancingstates.org or info@advancingstates.org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90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533042426E77458315AB59C0D5169B" ma:contentTypeVersion="13" ma:contentTypeDescription="Create a new document." ma:contentTypeScope="" ma:versionID="f8679b41ff755a64d8d2234825cf26cc">
  <xsd:schema xmlns:xsd="http://www.w3.org/2001/XMLSchema" xmlns:xs="http://www.w3.org/2001/XMLSchema" xmlns:p="http://schemas.microsoft.com/office/2006/metadata/properties" xmlns:ns3="0d21ee8c-6f93-4737-9680-7a8c16f547f7" xmlns:ns4="a27dfa7f-9ef1-4941-ae5d-7c4327a8507c" targetNamespace="http://schemas.microsoft.com/office/2006/metadata/properties" ma:root="true" ma:fieldsID="799ac62c1a2122f2dcd5e46e2fcff763" ns3:_="" ns4:_="">
    <xsd:import namespace="0d21ee8c-6f93-4737-9680-7a8c16f547f7"/>
    <xsd:import namespace="a27dfa7f-9ef1-4941-ae5d-7c4327a8507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1ee8c-6f93-4737-9680-7a8c16f547f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dfa7f-9ef1-4941-ae5d-7c4327a850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C41CF7-1868-4B39-8A0F-138926056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21ee8c-6f93-4737-9680-7a8c16f547f7"/>
    <ds:schemaRef ds:uri="a27dfa7f-9ef1-4941-ae5d-7c4327a850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3EEA60-969A-48AF-A98D-E2434DD6E8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AA4FF8-16F9-425A-B9A3-043F259C6F4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328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Resources for Successful Ombudsman Work</vt:lpstr>
      <vt:lpstr>Federal resources</vt:lpstr>
      <vt:lpstr>Advocacy Resources</vt:lpstr>
      <vt:lpstr>Information</vt:lpstr>
      <vt:lpstr>Information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 for Successful Ombudsman Work</dc:title>
  <dc:creator>Heather Armstrong</dc:creator>
  <cp:lastModifiedBy>Cindy Englert</cp:lastModifiedBy>
  <cp:revision>3</cp:revision>
  <dcterms:created xsi:type="dcterms:W3CDTF">2020-04-01T12:27:27Z</dcterms:created>
  <dcterms:modified xsi:type="dcterms:W3CDTF">2020-04-02T18:35:49Z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0x01010018533042426E77458315AB59C0D5169B</vt:lpwstr>
  </property>
</Properties>
</file>