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72" autoAdjust="0"/>
  </p:normalViewPr>
  <p:slideViewPr>
    <p:cSldViewPr snapToGrid="0" snapToObjects="1">
      <p:cViewPr>
        <p:scale>
          <a:sx n="92" d="100"/>
          <a:sy n="92" d="100"/>
        </p:scale>
        <p:origin x="-1186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8681"/>
            <a:ext cx="7772400" cy="1130492"/>
          </a:xfrm>
        </p:spPr>
        <p:txBody>
          <a:bodyPr anchor="ctr" anchorCtr="0">
            <a:noAutofit/>
          </a:bodyPr>
          <a:lstStyle>
            <a:lvl1pPr algn="ctr"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34975"/>
            <a:ext cx="7772400" cy="553038"/>
          </a:xfrm>
        </p:spPr>
        <p:txBody>
          <a:bodyPr/>
          <a:lstStyle>
            <a:lvl1pPr marL="0" indent="0" algn="ctr">
              <a:buNone/>
              <a:defRPr>
                <a:solidFill>
                  <a:srgbClr val="0052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3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3860"/>
            <a:ext cx="8229600" cy="2499153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457200" y="4546388"/>
            <a:ext cx="2697480" cy="2025258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221845" y="4546388"/>
            <a:ext cx="2697480" cy="2025258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5989320" y="4546388"/>
            <a:ext cx="2697480" cy="2025258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8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9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921"/>
            <a:ext cx="4038600" cy="4294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1921"/>
            <a:ext cx="4038600" cy="4294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8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2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3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2957"/>
            <a:ext cx="8229600" cy="60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4094"/>
            <a:ext cx="8229600" cy="4142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6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00529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ulations.gov/#!documentDetail;D=AOA_FRDOC_0001-000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bsadvocacy.org/" TargetMode="External"/><Relationship Id="rId2" Type="http://schemas.openxmlformats.org/officeDocument/2006/relationships/hyperlink" Target="http://www.medicaid.gov/Medicaid-CHIP-Program-Information/By-Topics/Long-Term-Services-and-Supports/Home-and-Community-Based-Services/Home-and-Community-Based-Servic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tcombudsman.org/" TargetMode="External"/><Relationship Id="rId2" Type="http://schemas.openxmlformats.org/officeDocument/2006/relationships/hyperlink" Target="http://www.acl.gov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411081"/>
            <a:ext cx="7772400" cy="11304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Federal Updates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466109"/>
            <a:ext cx="7772400" cy="821904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/>
              <a:t>Presented by Becky A. Kurtz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Director, Office of LTC Ombudsman Programs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NALLTCO Member </a:t>
            </a:r>
            <a:r>
              <a:rPr lang="en-US" sz="2000" dirty="0" smtClean="0"/>
              <a:t>Meeting – November 16, </a:t>
            </a:r>
            <a:r>
              <a:rPr lang="en-US" sz="2000" dirty="0" smtClean="0"/>
              <a:t>2014</a:t>
            </a:r>
          </a:p>
          <a:p>
            <a:pPr>
              <a:spcAft>
                <a:spcPts val="3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257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Final Rule for LTC Ombudsman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June 2013 – notice of proposed rulemaking (NPRM) published in Federal Register:</a:t>
            </a:r>
          </a:p>
          <a:p>
            <a:pPr lvl="1"/>
            <a:r>
              <a:rPr lang="en-US" sz="1600" dirty="0">
                <a:hlinkClick r:id="rId2"/>
              </a:rPr>
              <a:t>http://www.regulations.gov/#!</a:t>
            </a:r>
            <a:r>
              <a:rPr lang="en-US" sz="1600" dirty="0" smtClean="0">
                <a:hlinkClick r:id="rId2"/>
              </a:rPr>
              <a:t>documentDetail;D=AOA_FRDOC_0001-0002</a:t>
            </a:r>
            <a:r>
              <a:rPr lang="en-US" sz="1600" dirty="0" smtClean="0"/>
              <a:t> </a:t>
            </a:r>
          </a:p>
          <a:p>
            <a:r>
              <a:rPr lang="en-US" dirty="0" smtClean="0"/>
              <a:t>August 2013 – public comments due (received 85 unduplicated comments)</a:t>
            </a:r>
          </a:p>
          <a:p>
            <a:r>
              <a:rPr lang="en-US" dirty="0" smtClean="0"/>
              <a:t>ACL worked on drafting responses to comments and finalizing rule</a:t>
            </a:r>
          </a:p>
          <a:p>
            <a:r>
              <a:rPr lang="en-US" dirty="0" smtClean="0"/>
              <a:t>October 2014 -- Health and Human Services review and clearance complete</a:t>
            </a:r>
          </a:p>
          <a:p>
            <a:r>
              <a:rPr lang="en-US" dirty="0" smtClean="0"/>
              <a:t>Currently – Office of Management and Budget (OMB) reviewing (have 90 days to review)</a:t>
            </a:r>
          </a:p>
          <a:p>
            <a:r>
              <a:rPr lang="en-US" dirty="0" smtClean="0"/>
              <a:t>Next step -- Final Rule published in the Federal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9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National Ombudsman Reporting System (NORS)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2014 – ACL contract with ICF in place</a:t>
            </a:r>
          </a:p>
          <a:p>
            <a:r>
              <a:rPr lang="en-US" dirty="0" smtClean="0"/>
              <a:t>Currently -- Working to design the data elements (i.e. the data you and/or your State Office collect and your State Office sends to ACL/</a:t>
            </a:r>
            <a:r>
              <a:rPr lang="en-US" dirty="0" err="1" smtClean="0"/>
              <a:t>AoA</a:t>
            </a:r>
            <a:r>
              <a:rPr lang="en-US" dirty="0" smtClean="0"/>
              <a:t>)</a:t>
            </a:r>
          </a:p>
          <a:p>
            <a:pPr lvl="1"/>
            <a:r>
              <a:rPr lang="en-US" sz="2200" dirty="0" smtClean="0"/>
              <a:t>Our office has been involving NASOP and NALLTCO representatives throughout the process.</a:t>
            </a:r>
          </a:p>
          <a:p>
            <a:pPr lvl="1"/>
            <a:r>
              <a:rPr lang="en-US" sz="2200" dirty="0" smtClean="0"/>
              <a:t>Plan will be published in the Federal Register so there will be opportunity for public comment.</a:t>
            </a:r>
          </a:p>
          <a:p>
            <a:r>
              <a:rPr lang="en-US" dirty="0" smtClean="0"/>
              <a:t>Next step -- develop the technology that will be used to transmit the data to ACL/AoA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National Ombudsman Resource Center (NORC)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June 2014 – New 3-year cooperative agreement awarded to the Consumer Voice for the Resource Center</a:t>
            </a:r>
          </a:p>
          <a:p>
            <a:r>
              <a:rPr lang="en-US" dirty="0" smtClean="0"/>
              <a:t>September 2014 – supplemental grant awarded to focus on:</a:t>
            </a:r>
          </a:p>
          <a:p>
            <a:pPr lvl="1"/>
            <a:r>
              <a:rPr lang="en-US" sz="2000" dirty="0" smtClean="0"/>
              <a:t>Emergency </a:t>
            </a:r>
            <a:r>
              <a:rPr lang="en-US" sz="2000" dirty="0"/>
              <a:t>Preparedness/Disaster Response and the Role of the Elder Rights </a:t>
            </a:r>
            <a:r>
              <a:rPr lang="en-US" sz="2000" dirty="0" smtClean="0"/>
              <a:t>Team</a:t>
            </a:r>
          </a:p>
          <a:p>
            <a:pPr lvl="2"/>
            <a:r>
              <a:rPr lang="en-US" sz="1600" dirty="0" smtClean="0"/>
              <a:t>Anticipation of ACL issuance of model policies and procedures for LTC ombudsman programs</a:t>
            </a:r>
            <a:endParaRPr lang="en-US" sz="1600" dirty="0"/>
          </a:p>
          <a:p>
            <a:pPr lvl="1"/>
            <a:r>
              <a:rPr lang="en-US" sz="2000" dirty="0" smtClean="0"/>
              <a:t>Promoting </a:t>
            </a:r>
            <a:r>
              <a:rPr lang="en-US" sz="2000" dirty="0"/>
              <a:t>Collaboration Between Long-Term Care Ombudsman Programs and Protection &amp; Advocacy Programs – Next </a:t>
            </a:r>
            <a:r>
              <a:rPr lang="en-US" sz="2000" dirty="0" smtClean="0"/>
              <a:t>Steps</a:t>
            </a:r>
          </a:p>
          <a:p>
            <a:pPr lvl="1"/>
            <a:r>
              <a:rPr lang="en-US" sz="2000" dirty="0" smtClean="0"/>
              <a:t>Improving </a:t>
            </a:r>
            <a:r>
              <a:rPr lang="en-US" sz="2000" dirty="0"/>
              <a:t>the Coordination and Effectiveness of Long-Term Care Ombudsmen and Legal Service Developers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9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Changes in States’ Delivery of Long-Term Services and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Home and Community Based Services (HCBS) Rule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January 2014 – Final HCBS regulations </a:t>
            </a:r>
            <a:r>
              <a:rPr lang="en-US" sz="2000" dirty="0"/>
              <a:t>set forth new </a:t>
            </a:r>
            <a:r>
              <a:rPr lang="en-US" sz="2000" dirty="0" smtClean="0"/>
              <a:t>Medicaid requirements under </a:t>
            </a:r>
            <a:r>
              <a:rPr lang="en-US" sz="2000" dirty="0"/>
              <a:t>which states may provide </a:t>
            </a:r>
            <a:r>
              <a:rPr lang="en-US" sz="2000" dirty="0" smtClean="0"/>
              <a:t>HCBS </a:t>
            </a:r>
            <a:r>
              <a:rPr lang="en-US" sz="2000" dirty="0"/>
              <a:t>long-term services and supports. </a:t>
            </a:r>
            <a:endParaRPr lang="en-US" sz="2000" dirty="0" smtClean="0"/>
          </a:p>
          <a:p>
            <a:pPr lvl="2"/>
            <a:r>
              <a:rPr lang="en-US" sz="1300" dirty="0" smtClean="0">
                <a:hlinkClick r:id="rId2"/>
              </a:rPr>
              <a:t>http</a:t>
            </a:r>
            <a:r>
              <a:rPr lang="en-US" sz="1300" dirty="0">
                <a:hlinkClick r:id="rId2"/>
              </a:rPr>
              <a:t>://</a:t>
            </a:r>
            <a:r>
              <a:rPr lang="en-US" sz="1300" dirty="0" smtClean="0">
                <a:hlinkClick r:id="rId2"/>
              </a:rPr>
              <a:t>www.medicaid.gov/Medicaid-CHIP-Program-Information/By-Topics/Long-Term-Services-and-Supports/Home-and-Community-Based-Services/Home-and-Community-Based-Services.html</a:t>
            </a:r>
            <a:r>
              <a:rPr lang="en-US" sz="1300" dirty="0" smtClean="0"/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Purpose: enhance the quality of HCBS and provide additional protections to individuals that receive Medicaid HCBS services.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Includes assisted living, board and care in many states </a:t>
            </a:r>
            <a:endParaRPr lang="en-US" sz="1200" dirty="0">
              <a:hlinkClick r:id="rId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Currently – States are amending waivers, developing transition plans, opportunities for advocates: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to give information to States as they evaluate providers’ ability to meet the rule;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to comment on your States’ transition plans (</a:t>
            </a:r>
            <a:r>
              <a:rPr lang="en-US" sz="1600" dirty="0" smtClean="0">
                <a:hlinkClick r:id="rId3"/>
              </a:rPr>
              <a:t>hcbsadvocacy.org</a:t>
            </a:r>
            <a:r>
              <a:rPr lang="en-US" sz="1600" dirty="0"/>
              <a:t>)</a:t>
            </a:r>
            <a:endParaRPr lang="en-US" sz="16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35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Changes in LTSS --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2. Managed Long-Term Services and Supports (MLTSS)</a:t>
            </a:r>
          </a:p>
          <a:p>
            <a:pPr lvl="1"/>
            <a:r>
              <a:rPr lang="en-US" sz="1800" dirty="0"/>
              <a:t>D</a:t>
            </a:r>
            <a:r>
              <a:rPr lang="en-US" sz="1800" dirty="0" smtClean="0"/>
              <a:t>elivery </a:t>
            </a:r>
            <a:r>
              <a:rPr lang="en-US" sz="1800" dirty="0"/>
              <a:t>of </a:t>
            </a:r>
            <a:r>
              <a:rPr lang="en-US" sz="1800" dirty="0" smtClean="0"/>
              <a:t>LTSS through </a:t>
            </a:r>
            <a:r>
              <a:rPr lang="en-US" sz="1800" dirty="0"/>
              <a:t>capitated Medicaid managed care </a:t>
            </a:r>
            <a:r>
              <a:rPr lang="en-US" sz="1800" dirty="0" smtClean="0"/>
              <a:t>programs Currently:  Increasing </a:t>
            </a:r>
            <a:r>
              <a:rPr lang="en-US" sz="1800" dirty="0"/>
              <a:t>numbers of States are using MLTSS as a strategy </a:t>
            </a:r>
            <a:r>
              <a:rPr lang="en-US" sz="1800" dirty="0" smtClean="0"/>
              <a:t>for:</a:t>
            </a:r>
          </a:p>
          <a:p>
            <a:pPr lvl="2"/>
            <a:r>
              <a:rPr lang="en-US" sz="1400" dirty="0" smtClean="0"/>
              <a:t>expanding HCBS, </a:t>
            </a:r>
          </a:p>
          <a:p>
            <a:pPr lvl="2"/>
            <a:r>
              <a:rPr lang="en-US" sz="1400" dirty="0" smtClean="0"/>
              <a:t>promoting </a:t>
            </a:r>
            <a:r>
              <a:rPr lang="en-US" sz="1400" dirty="0"/>
              <a:t>community inclusion, </a:t>
            </a:r>
            <a:endParaRPr lang="en-US" sz="1400" dirty="0" smtClean="0"/>
          </a:p>
          <a:p>
            <a:pPr lvl="2"/>
            <a:r>
              <a:rPr lang="en-US" sz="1400" dirty="0" smtClean="0"/>
              <a:t>ensuring </a:t>
            </a:r>
            <a:r>
              <a:rPr lang="en-US" sz="1400" dirty="0"/>
              <a:t>quality and increasing efficiency. </a:t>
            </a:r>
            <a:endParaRPr lang="en-US" sz="1300" dirty="0" smtClean="0"/>
          </a:p>
          <a:p>
            <a:pPr lvl="1"/>
            <a:r>
              <a:rPr lang="en-US" sz="1700" dirty="0" smtClean="0"/>
              <a:t>Includes nursing homes in many (but not all) States</a:t>
            </a:r>
            <a:endParaRPr lang="en-US" sz="1700" dirty="0"/>
          </a:p>
          <a:p>
            <a:pPr lvl="1"/>
            <a:r>
              <a:rPr lang="en-US" sz="1700" dirty="0" smtClean="0"/>
              <a:t>Includes most demonstration </a:t>
            </a:r>
            <a:r>
              <a:rPr lang="en-US" sz="1700" dirty="0"/>
              <a:t>p</a:t>
            </a:r>
            <a:r>
              <a:rPr lang="en-US" sz="1700" dirty="0" smtClean="0"/>
              <a:t>rograms for </a:t>
            </a:r>
            <a:r>
              <a:rPr lang="en-US" sz="1700" dirty="0"/>
              <a:t>d</a:t>
            </a:r>
            <a:r>
              <a:rPr lang="en-US" sz="1700" dirty="0" smtClean="0"/>
              <a:t>ually </a:t>
            </a:r>
            <a:r>
              <a:rPr lang="en-US" sz="1700" dirty="0"/>
              <a:t>e</a:t>
            </a:r>
            <a:r>
              <a:rPr lang="en-US" sz="1700" dirty="0" smtClean="0"/>
              <a:t>ligible populations (i.e. Medicare and Medicaid)</a:t>
            </a:r>
          </a:p>
          <a:p>
            <a:pPr lvl="1"/>
            <a:endParaRPr lang="en-US" sz="1700" dirty="0"/>
          </a:p>
          <a:p>
            <a:pPr marL="457200" lvl="1" indent="0">
              <a:buNone/>
            </a:pPr>
            <a:r>
              <a:rPr lang="en-US" sz="2000" dirty="0" smtClean="0"/>
              <a:t>Lots of changes going on . . . </a:t>
            </a:r>
          </a:p>
          <a:p>
            <a:pPr marL="457200" lvl="1" indent="0">
              <a:buNone/>
            </a:pPr>
            <a:r>
              <a:rPr lang="en-US" sz="2000" dirty="0" smtClean="0"/>
              <a:t>How are the changes impacting the people you serve?</a:t>
            </a:r>
          </a:p>
        </p:txBody>
      </p:sp>
    </p:spTree>
    <p:extLst>
      <p:ext uri="{BB962C8B-B14F-4D97-AF65-F5344CB8AC3E}">
        <p14:creationId xmlns:p14="http://schemas.microsoft.com/office/powerpoint/2010/main" val="78824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Bef>
                <a:spcPts val="912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cs typeface="Times New Roman"/>
              </a:rPr>
              <a:t>For more information about ACL:</a:t>
            </a:r>
            <a:endParaRPr lang="en-US" sz="2000" dirty="0" smtClean="0">
              <a:solidFill>
                <a:prstClr val="black"/>
              </a:solidFill>
              <a:cs typeface="Times New Roman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cs typeface="Times New Roman"/>
              </a:rPr>
              <a:t>U.S. Department of Health and Human Services, 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cs typeface="Times New Roman"/>
              </a:rPr>
              <a:t>Administration for Community Living, 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cs typeface="Times New Roman"/>
              </a:rPr>
              <a:t>Washington DC 20201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cs typeface="Times New Roman"/>
                <a:hlinkClick r:id="rId2"/>
              </a:rPr>
              <a:t>www.acl.gov</a:t>
            </a:r>
            <a:endParaRPr lang="en-US" sz="2000" dirty="0" smtClean="0">
              <a:solidFill>
                <a:prstClr val="black"/>
              </a:solidFill>
              <a:cs typeface="Times New Roman"/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  <a:cs typeface="Times New Roman"/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cs typeface="Times New Roman"/>
              </a:rPr>
              <a:t>For more information about the National Ombudsman Resource Center: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cs typeface="Times New Roman"/>
                <a:hlinkClick r:id="rId3"/>
              </a:rPr>
              <a:t>www.ltcombudsman.org</a:t>
            </a:r>
            <a:r>
              <a:rPr lang="en-US" sz="2000" dirty="0" smtClean="0">
                <a:solidFill>
                  <a:prstClr val="black"/>
                </a:solidFill>
                <a:cs typeface="Times New Roman"/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Placeholder 6" descr="Senior couple happy, walking through the woods.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7012"/>
          <a:stretch>
            <a:fillRect/>
          </a:stretch>
        </p:blipFill>
        <p:spPr/>
      </p:pic>
      <p:pic>
        <p:nvPicPr>
          <p:cNvPr id="8" name="Picture Placeholder 7" descr="Older Asian American woman smiling"/>
          <p:cNvPicPr>
            <a:picLocks noGrp="1" noChangeAspect="1"/>
          </p:cNvPicPr>
          <p:nvPr>
            <p:ph type="pic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7724" r="7620" b="7724"/>
          <a:stretch/>
        </p:blipFill>
        <p:spPr>
          <a:xfrm>
            <a:off x="3222625" y="4546600"/>
            <a:ext cx="2697163" cy="2025650"/>
          </a:xfrm>
        </p:spPr>
      </p:pic>
      <p:pic>
        <p:nvPicPr>
          <p:cNvPr id="9" name="Picture Placeholder 8" descr="Two seniors enjoing their company."/>
          <p:cNvPicPr>
            <a:picLocks noGrp="1" noChangeAspect="1"/>
          </p:cNvPicPr>
          <p:nvPr>
            <p:ph type="pic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5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114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541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Status of Final Rule for LTC Ombudsman Program</vt:lpstr>
      <vt:lpstr>Status of National Ombudsman Reporting System (NORS) Next</vt:lpstr>
      <vt:lpstr>Status of National Ombudsman Resource Center (NORC)</vt:lpstr>
      <vt:lpstr>Big Changes in States’ Delivery of Long-Term Services and Supports</vt:lpstr>
      <vt:lpstr>Big Changes in LTSS -- #2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Predmore</dc:creator>
  <cp:lastModifiedBy>Cindy Englert</cp:lastModifiedBy>
  <cp:revision>36</cp:revision>
  <dcterms:created xsi:type="dcterms:W3CDTF">2013-01-31T18:24:33Z</dcterms:created>
  <dcterms:modified xsi:type="dcterms:W3CDTF">2014-11-14T18:21:37Z</dcterms:modified>
</cp:coreProperties>
</file>